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notesMasterIdLst>
    <p:notesMasterId r:id="rId42"/>
  </p:notesMasterIdLst>
  <p:sldIdLst>
    <p:sldId id="449" r:id="rId2"/>
    <p:sldId id="396" r:id="rId3"/>
    <p:sldId id="445" r:id="rId4"/>
    <p:sldId id="440" r:id="rId5"/>
    <p:sldId id="441" r:id="rId6"/>
    <p:sldId id="442" r:id="rId7"/>
    <p:sldId id="443" r:id="rId8"/>
    <p:sldId id="446" r:id="rId9"/>
    <p:sldId id="430" r:id="rId10"/>
    <p:sldId id="447" r:id="rId11"/>
    <p:sldId id="448" r:id="rId12"/>
    <p:sldId id="401" r:id="rId13"/>
    <p:sldId id="421" r:id="rId14"/>
    <p:sldId id="402" r:id="rId15"/>
    <p:sldId id="420" r:id="rId16"/>
    <p:sldId id="403" r:id="rId17"/>
    <p:sldId id="404" r:id="rId18"/>
    <p:sldId id="405" r:id="rId19"/>
    <p:sldId id="406" r:id="rId20"/>
    <p:sldId id="407" r:id="rId21"/>
    <p:sldId id="408" r:id="rId22"/>
    <p:sldId id="409" r:id="rId23"/>
    <p:sldId id="410" r:id="rId24"/>
    <p:sldId id="411" r:id="rId25"/>
    <p:sldId id="412" r:id="rId26"/>
    <p:sldId id="413" r:id="rId27"/>
    <p:sldId id="414" r:id="rId28"/>
    <p:sldId id="415" r:id="rId29"/>
    <p:sldId id="418" r:id="rId30"/>
    <p:sldId id="419" r:id="rId31"/>
    <p:sldId id="434" r:id="rId32"/>
    <p:sldId id="423" r:id="rId33"/>
    <p:sldId id="424" r:id="rId34"/>
    <p:sldId id="435" r:id="rId35"/>
    <p:sldId id="427" r:id="rId36"/>
    <p:sldId id="426" r:id="rId37"/>
    <p:sldId id="428" r:id="rId38"/>
    <p:sldId id="429" r:id="rId39"/>
    <p:sldId id="437" r:id="rId40"/>
    <p:sldId id="433"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35" autoAdjust="0"/>
    <p:restoredTop sz="86559" autoAdjust="0"/>
  </p:normalViewPr>
  <p:slideViewPr>
    <p:cSldViewPr snapToGrid="0">
      <p:cViewPr varScale="1">
        <p:scale>
          <a:sx n="63" d="100"/>
          <a:sy n="63" d="100"/>
        </p:scale>
        <p:origin x="-1098" y="-96"/>
      </p:cViewPr>
      <p:guideLst>
        <p:guide orient="horz" pos="2160"/>
        <p:guide pos="3840"/>
      </p:guideLst>
    </p:cSldViewPr>
  </p:slideViewPr>
  <p:notesTextViewPr>
    <p:cViewPr>
      <p:scale>
        <a:sx n="1" d="1"/>
        <a:sy n="1" d="1"/>
      </p:scale>
      <p:origin x="0" y="0"/>
    </p:cViewPr>
  </p:notesTextViewPr>
  <p:sorterViewPr>
    <p:cViewPr>
      <p:scale>
        <a:sx n="100" d="100"/>
        <a:sy n="100" d="100"/>
      </p:scale>
      <p:origin x="0" y="-1641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912507-9E8D-49B3-85F1-DA913C3A1CBA}" type="datetimeFigureOut">
              <a:rPr lang="en-GB" smtClean="0"/>
              <a:pPr/>
              <a:t>26/10/2018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B1C5E8-D5CC-479C-B2DE-9F5742369681}" type="slidenum">
              <a:rPr lang="en-GB" smtClean="0"/>
              <a:pPr/>
              <a:t>‹#›</a:t>
            </a:fld>
            <a:endParaRPr lang="en-GB"/>
          </a:p>
        </p:txBody>
      </p:sp>
    </p:spTree>
    <p:extLst>
      <p:ext uri="{BB962C8B-B14F-4D97-AF65-F5344CB8AC3E}">
        <p14:creationId xmlns="" xmlns:p14="http://schemas.microsoft.com/office/powerpoint/2010/main" val="253061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513454E-025E-40BB-AB43-5D1161BE6F96}" type="slidenum">
              <a:rPr lang="en-IN" smtClean="0"/>
              <a:pPr/>
              <a:t>2</a:t>
            </a:fld>
            <a:endParaRPr lang="en-IN"/>
          </a:p>
        </p:txBody>
      </p:sp>
    </p:spTree>
    <p:extLst>
      <p:ext uri="{BB962C8B-B14F-4D97-AF65-F5344CB8AC3E}">
        <p14:creationId xmlns="" xmlns:p14="http://schemas.microsoft.com/office/powerpoint/2010/main" val="2723964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2662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FF703F74-E0D3-42DE-858C-345CDAF6C417}" type="slidenum">
              <a:rPr lang="en-US" altLang="en-US"/>
              <a:pPr/>
              <a:t>18</a:t>
            </a:fld>
            <a:endParaRPr lang="en-US" altLang="en-US"/>
          </a:p>
        </p:txBody>
      </p:sp>
    </p:spTree>
    <p:extLst>
      <p:ext uri="{BB962C8B-B14F-4D97-AF65-F5344CB8AC3E}">
        <p14:creationId xmlns="" xmlns:p14="http://schemas.microsoft.com/office/powerpoint/2010/main" val="4188297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0B1C5E8-D5CC-479C-B2DE-9F5742369681}" type="slidenum">
              <a:rPr lang="en-GB" smtClean="0"/>
              <a:pPr/>
              <a:t>19</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B1C5E8-D5CC-479C-B2DE-9F5742369681}" type="slidenum">
              <a:rPr lang="en-GB" smtClean="0"/>
              <a:pPr/>
              <a:t>22</a:t>
            </a:fld>
            <a:endParaRPr lang="en-GB"/>
          </a:p>
        </p:txBody>
      </p:sp>
    </p:spTree>
    <p:extLst>
      <p:ext uri="{BB962C8B-B14F-4D97-AF65-F5344CB8AC3E}">
        <p14:creationId xmlns="" xmlns:p14="http://schemas.microsoft.com/office/powerpoint/2010/main" val="3795201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B1C5E8-D5CC-479C-B2DE-9F5742369681}" type="slidenum">
              <a:rPr lang="en-GB" smtClean="0"/>
              <a:pPr/>
              <a:t>35</a:t>
            </a:fld>
            <a:endParaRPr lang="en-GB"/>
          </a:p>
        </p:txBody>
      </p:sp>
    </p:spTree>
    <p:extLst>
      <p:ext uri="{BB962C8B-B14F-4D97-AF65-F5344CB8AC3E}">
        <p14:creationId xmlns="" xmlns:p14="http://schemas.microsoft.com/office/powerpoint/2010/main" val="4078003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B61BEF0D-F0BB-DE4B-95CE-6DB70DBA9567}" type="datetimeFigureOut">
              <a:rPr lang="en-US" smtClean="0"/>
              <a:pPr/>
              <a:t>10/26/2018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28035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61BEF0D-F0BB-DE4B-95CE-6DB70DBA9567}" type="datetimeFigureOut">
              <a:rPr lang="en-US" smtClean="0"/>
              <a:pPr/>
              <a:t>10/26/2018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3832705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61BEF0D-F0BB-DE4B-95CE-6DB70DBA9567}" type="datetimeFigureOut">
              <a:rPr lang="en-US" smtClean="0"/>
              <a:pPr/>
              <a:t>10/26/2018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2055794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914400" y="1981200"/>
            <a:ext cx="10363200" cy="4114800"/>
          </a:xfrm>
        </p:spPr>
        <p:txBody>
          <a:bodyPr/>
          <a:lstStyle/>
          <a:p>
            <a:endParaRPr lang="en-US"/>
          </a:p>
        </p:txBody>
      </p:sp>
      <p:sp>
        <p:nvSpPr>
          <p:cNvPr id="4" name="Date Placeholder 3"/>
          <p:cNvSpPr>
            <a:spLocks noGrp="1"/>
          </p:cNvSpPr>
          <p:nvPr>
            <p:ph type="dt" sz="half" idx="10"/>
          </p:nvPr>
        </p:nvSpPr>
        <p:spPr>
          <a:xfrm>
            <a:off x="914400" y="6248400"/>
            <a:ext cx="2540000" cy="457200"/>
          </a:xfrm>
        </p:spPr>
        <p:txBody>
          <a:bodyPr/>
          <a:lstStyle>
            <a:lvl1pPr>
              <a:defRPr/>
            </a:lvl1pPr>
          </a:lstStyle>
          <a:p>
            <a:endParaRPr lang="en-US"/>
          </a:p>
        </p:txBody>
      </p:sp>
      <p:sp>
        <p:nvSpPr>
          <p:cNvPr id="5" name="Footer Placeholder 4"/>
          <p:cNvSpPr>
            <a:spLocks noGrp="1"/>
          </p:cNvSpPr>
          <p:nvPr>
            <p:ph type="ftr" sz="quarter" idx="11"/>
          </p:nvPr>
        </p:nvSpPr>
        <p:spPr>
          <a:xfrm>
            <a:off x="4165600" y="6248400"/>
            <a:ext cx="38608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8737600" y="6248400"/>
            <a:ext cx="2540000" cy="457200"/>
          </a:xfrm>
        </p:spPr>
        <p:txBody>
          <a:bodyPr/>
          <a:lstStyle>
            <a:lvl1pPr>
              <a:defRPr/>
            </a:lvl1pPr>
          </a:lstStyle>
          <a:p>
            <a:fld id="{6614B382-CC70-49B9-AE96-5C44D23D8E7D}" type="slidenum">
              <a:rPr lang="en-US"/>
              <a:pPr/>
              <a:t>‹#›</a:t>
            </a:fld>
            <a:endParaRPr lang="en-US"/>
          </a:p>
        </p:txBody>
      </p:sp>
    </p:spTree>
    <p:extLst>
      <p:ext uri="{BB962C8B-B14F-4D97-AF65-F5344CB8AC3E}">
        <p14:creationId xmlns="" xmlns:p14="http://schemas.microsoft.com/office/powerpoint/2010/main" val="3308363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61BEF0D-F0BB-DE4B-95CE-6DB70DBA9567}" type="datetimeFigureOut">
              <a:rPr lang="en-US" smtClean="0"/>
              <a:pPr/>
              <a:t>10/26/2018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136445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2818500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B61BEF0D-F0BB-DE4B-95CE-6DB70DBA9567}" type="datetimeFigureOut">
              <a:rPr lang="en-US" smtClean="0"/>
              <a:pPr/>
              <a:t>10/26/2018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4022147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B61BEF0D-F0BB-DE4B-95CE-6DB70DBA9567}" type="datetimeFigureOut">
              <a:rPr lang="en-US" smtClean="0"/>
              <a:pPr/>
              <a:t>10/26/2018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302472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B61BEF0D-F0BB-DE4B-95CE-6DB70DBA9567}" type="datetimeFigureOut">
              <a:rPr lang="en-US" smtClean="0"/>
              <a:pPr/>
              <a:t>10/26/2018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441517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2454050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1611363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2643556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10/26/2018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pic>
        <p:nvPicPr>
          <p:cNvPr id="7" name="Picture 2" descr="http://www.cuchd.in/about/images/chandigarh-university-seal.png"/>
          <p:cNvPicPr>
            <a:picLocks noChangeAspect="1" noChangeArrowheads="1"/>
          </p:cNvPicPr>
          <p:nvPr/>
        </p:nvPicPr>
        <p:blipFill>
          <a:blip r:embed="rId14" cstate="print"/>
          <a:srcRect/>
          <a:stretch>
            <a:fillRect/>
          </a:stretch>
        </p:blipFill>
        <p:spPr bwMode="auto">
          <a:xfrm>
            <a:off x="-1" y="0"/>
            <a:ext cx="2453639" cy="876300"/>
          </a:xfrm>
          <a:prstGeom prst="rect">
            <a:avLst/>
          </a:prstGeom>
          <a:noFill/>
          <a:ln w="9525">
            <a:noFill/>
            <a:miter lim="800000"/>
            <a:headEnd/>
            <a:tailEnd/>
          </a:ln>
        </p:spPr>
      </p:pic>
    </p:spTree>
    <p:extLst>
      <p:ext uri="{BB962C8B-B14F-4D97-AF65-F5344CB8AC3E}">
        <p14:creationId xmlns="" xmlns:p14="http://schemas.microsoft.com/office/powerpoint/2010/main" val="787527980"/>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xfrm>
            <a:off x="914400" y="2125980"/>
            <a:ext cx="10363200" cy="1031957"/>
          </a:xfrm>
        </p:spPr>
        <p:txBody>
          <a:bodyPr>
            <a:normAutofit fontScale="90000"/>
          </a:bodyPr>
          <a:lstStyle/>
          <a:p>
            <a:pPr eaLnBrk="1" hangingPunct="1"/>
            <a:r>
              <a:rPr lang="en-GB" dirty="0" smtClean="0"/>
              <a:t>Artificial Neural Networks</a:t>
            </a:r>
            <a:br>
              <a:rPr lang="en-GB" dirty="0" smtClean="0"/>
            </a:br>
            <a:r>
              <a:rPr lang="en-GB" dirty="0" smtClean="0"/>
              <a:t>- </a:t>
            </a:r>
            <a:r>
              <a:rPr lang="en-GB" sz="4000" dirty="0" smtClean="0"/>
              <a:t>Introduction -</a:t>
            </a:r>
          </a:p>
        </p:txBody>
      </p:sp>
      <p:sp>
        <p:nvSpPr>
          <p:cNvPr id="10243" name="Rectangle 3"/>
          <p:cNvSpPr>
            <a:spLocks noGrp="1" noChangeArrowheads="1"/>
          </p:cNvSpPr>
          <p:nvPr>
            <p:ph type="subTitle" idx="4294967295"/>
          </p:nvPr>
        </p:nvSpPr>
        <p:spPr>
          <a:xfrm>
            <a:off x="1828800" y="3810000"/>
            <a:ext cx="8534400" cy="1371600"/>
          </a:xfrm>
          <a:prstGeom prst="rect">
            <a:avLst/>
          </a:prstGeom>
        </p:spPr>
        <p:txBody>
          <a:bodyPr lIns="101882" tIns="50941" rIns="101882" bIns="50941">
            <a:normAutofit lnSpcReduction="10000"/>
          </a:bodyPr>
          <a:lstStyle/>
          <a:p>
            <a:pPr eaLnBrk="1" hangingPunct="1"/>
            <a:r>
              <a:rPr lang="en-GB" sz="2700" dirty="0" err="1" smtClean="0">
                <a:solidFill>
                  <a:schemeClr val="tx1"/>
                </a:solidFill>
              </a:rPr>
              <a:t>Birinderjit</a:t>
            </a:r>
            <a:r>
              <a:rPr lang="en-GB" sz="2700" dirty="0" smtClean="0">
                <a:solidFill>
                  <a:schemeClr val="tx1"/>
                </a:solidFill>
              </a:rPr>
              <a:t> Singh </a:t>
            </a:r>
            <a:r>
              <a:rPr lang="en-GB" sz="2700" dirty="0" err="1" smtClean="0">
                <a:solidFill>
                  <a:schemeClr val="tx1"/>
                </a:solidFill>
              </a:rPr>
              <a:t>Kalyan</a:t>
            </a:r>
            <a:endParaRPr lang="en-GB" sz="2700" dirty="0" smtClean="0">
              <a:solidFill>
                <a:schemeClr val="tx1"/>
              </a:solidFill>
            </a:endParaRPr>
          </a:p>
          <a:p>
            <a:pPr eaLnBrk="1" hangingPunct="1"/>
            <a:r>
              <a:rPr lang="en-GB" sz="2700" dirty="0" smtClean="0">
                <a:solidFill>
                  <a:schemeClr val="tx1"/>
                </a:solidFill>
              </a:rPr>
              <a:t>EE</a:t>
            </a:r>
          </a:p>
          <a:p>
            <a:pPr eaLnBrk="1" hangingPunct="1"/>
            <a:r>
              <a:rPr lang="en-GB" sz="2700" dirty="0" smtClean="0">
                <a:solidFill>
                  <a:schemeClr val="tx1"/>
                </a:solidFill>
              </a:rPr>
              <a:t>Assistant Professor</a:t>
            </a:r>
          </a:p>
        </p:txBody>
      </p:sp>
      <p:sp>
        <p:nvSpPr>
          <p:cNvPr id="5" name="AutoShape 2"/>
          <p:cNvSpPr txBox="1">
            <a:spLocks noChangeArrowheads="1"/>
          </p:cNvSpPr>
          <p:nvPr/>
        </p:nvSpPr>
        <p:spPr bwMode="auto">
          <a:xfrm>
            <a:off x="931817" y="1282081"/>
            <a:ext cx="10363200" cy="4657165"/>
          </a:xfrm>
          <a:prstGeom prst="roundRect">
            <a:avLst>
              <a:gd name="adj" fmla="val 16667"/>
            </a:avLst>
          </a:prstGeom>
          <a:solidFill>
            <a:srgbClr val="FFFFFF"/>
          </a:solidFill>
          <a:ln w="76200">
            <a:solidFill>
              <a:srgbClr val="002060"/>
            </a:solidFill>
            <a:round/>
            <a:headEnd/>
            <a:tailEnd/>
          </a:ln>
        </p:spPr>
        <p:txBody>
          <a:bodyPr lIns="101882" tIns="50941" rIns="101882" bIns="50941" anchor="ctr">
            <a:normAutofit fontScale="90000" lnSpcReduction="20000"/>
          </a:bodyPr>
          <a:lstStyle/>
          <a:p>
            <a:pPr algn="ctr">
              <a:spcBef>
                <a:spcPct val="0"/>
              </a:spcBef>
              <a:defRPr/>
            </a:pPr>
            <a:r>
              <a:rPr lang="en-US" sz="1600" b="1" dirty="0">
                <a:latin typeface="Times New Roman" pitchFamily="18" charset="0"/>
                <a:ea typeface="+mj-ea"/>
                <a:cs typeface="Times New Roman" pitchFamily="18" charset="0"/>
              </a:rPr>
              <a:t/>
            </a:r>
            <a:br>
              <a:rPr lang="en-US" sz="1600" b="1" dirty="0">
                <a:latin typeface="Times New Roman" pitchFamily="18" charset="0"/>
                <a:ea typeface="+mj-ea"/>
                <a:cs typeface="Times New Roman" pitchFamily="18" charset="0"/>
              </a:rPr>
            </a:br>
            <a:r>
              <a:rPr lang="en-US" sz="2200" b="1" dirty="0">
                <a:latin typeface="Times New Roman" pitchFamily="18" charset="0"/>
                <a:ea typeface="+mj-ea"/>
                <a:cs typeface="Times New Roman" pitchFamily="18" charset="0"/>
              </a:rPr>
              <a:t/>
            </a:r>
            <a:br>
              <a:rPr lang="en-US" sz="2200" b="1" dirty="0">
                <a:latin typeface="Times New Roman" pitchFamily="18" charset="0"/>
                <a:ea typeface="+mj-ea"/>
                <a:cs typeface="Times New Roman" pitchFamily="18" charset="0"/>
              </a:rPr>
            </a:br>
            <a:r>
              <a:rPr lang="en-US" sz="2200" b="1" dirty="0">
                <a:latin typeface="Times New Roman" pitchFamily="18" charset="0"/>
                <a:ea typeface="+mj-ea"/>
                <a:cs typeface="Times New Roman" pitchFamily="18" charset="0"/>
              </a:rPr>
              <a:t/>
            </a:r>
            <a:br>
              <a:rPr lang="en-US" sz="2200" b="1" dirty="0">
                <a:latin typeface="Times New Roman" pitchFamily="18" charset="0"/>
                <a:ea typeface="+mj-ea"/>
                <a:cs typeface="Times New Roman" pitchFamily="18" charset="0"/>
              </a:rPr>
            </a:br>
            <a:r>
              <a:rPr lang="en-US" sz="2200" b="1" dirty="0">
                <a:latin typeface="Times New Roman" pitchFamily="18" charset="0"/>
                <a:ea typeface="+mj-ea"/>
                <a:cs typeface="Times New Roman" pitchFamily="18" charset="0"/>
              </a:rPr>
              <a:t/>
            </a:r>
            <a:br>
              <a:rPr lang="en-US" sz="2200" b="1" dirty="0">
                <a:latin typeface="Times New Roman" pitchFamily="18" charset="0"/>
                <a:ea typeface="+mj-ea"/>
                <a:cs typeface="Times New Roman" pitchFamily="18" charset="0"/>
              </a:rPr>
            </a:br>
            <a:r>
              <a:rPr lang="en-US" sz="2200" b="1" dirty="0">
                <a:latin typeface="Times New Roman" pitchFamily="18" charset="0"/>
                <a:ea typeface="+mj-ea"/>
                <a:cs typeface="Times New Roman" pitchFamily="18" charset="0"/>
              </a:rPr>
              <a:t/>
            </a:r>
            <a:br>
              <a:rPr lang="en-US" sz="2200" b="1" dirty="0">
                <a:latin typeface="Times New Roman" pitchFamily="18" charset="0"/>
                <a:ea typeface="+mj-ea"/>
                <a:cs typeface="Times New Roman" pitchFamily="18" charset="0"/>
              </a:rPr>
            </a:br>
            <a:r>
              <a:rPr lang="en-US" sz="2200" b="1" dirty="0">
                <a:latin typeface="Times New Roman" pitchFamily="18" charset="0"/>
                <a:ea typeface="+mj-ea"/>
                <a:cs typeface="Times New Roman" pitchFamily="18" charset="0"/>
              </a:rPr>
              <a:t/>
            </a:r>
            <a:br>
              <a:rPr lang="en-US" sz="2200" b="1" dirty="0">
                <a:latin typeface="Times New Roman" pitchFamily="18" charset="0"/>
                <a:ea typeface="+mj-ea"/>
                <a:cs typeface="Times New Roman" pitchFamily="18" charset="0"/>
              </a:rPr>
            </a:br>
            <a:r>
              <a:rPr lang="en-US" sz="2200" b="1" dirty="0">
                <a:latin typeface="Times New Roman" pitchFamily="18" charset="0"/>
                <a:ea typeface="+mj-ea"/>
                <a:cs typeface="Times New Roman" pitchFamily="18" charset="0"/>
              </a:rPr>
              <a:t/>
            </a:r>
            <a:br>
              <a:rPr lang="en-US" sz="2200" b="1" dirty="0">
                <a:latin typeface="Times New Roman" pitchFamily="18" charset="0"/>
                <a:ea typeface="+mj-ea"/>
                <a:cs typeface="Times New Roman" pitchFamily="18" charset="0"/>
              </a:rPr>
            </a:br>
            <a:r>
              <a:rPr lang="en-US" sz="2200" b="1" dirty="0">
                <a:latin typeface="Times New Roman" pitchFamily="18" charset="0"/>
                <a:ea typeface="+mj-ea"/>
                <a:cs typeface="Times New Roman" pitchFamily="18" charset="0"/>
              </a:rPr>
              <a:t/>
            </a:r>
            <a:br>
              <a:rPr lang="en-US" sz="2200" b="1" dirty="0">
                <a:latin typeface="Times New Roman" pitchFamily="18" charset="0"/>
                <a:ea typeface="+mj-ea"/>
                <a:cs typeface="Times New Roman" pitchFamily="18" charset="0"/>
              </a:rPr>
            </a:br>
            <a:r>
              <a:rPr lang="en-US" sz="2200" b="1" dirty="0">
                <a:latin typeface="Times New Roman" pitchFamily="18" charset="0"/>
                <a:ea typeface="+mj-ea"/>
                <a:cs typeface="Times New Roman" pitchFamily="18" charset="0"/>
              </a:rPr>
              <a:t/>
            </a:r>
            <a:br>
              <a:rPr lang="en-US" sz="2200" b="1" dirty="0">
                <a:latin typeface="Times New Roman" pitchFamily="18" charset="0"/>
                <a:ea typeface="+mj-ea"/>
                <a:cs typeface="Times New Roman" pitchFamily="18" charset="0"/>
              </a:rPr>
            </a:br>
            <a:r>
              <a:rPr lang="en-US" sz="2200" b="1" dirty="0">
                <a:latin typeface="Times New Roman" pitchFamily="18" charset="0"/>
                <a:ea typeface="+mj-ea"/>
                <a:cs typeface="Times New Roman" pitchFamily="18" charset="0"/>
              </a:rPr>
              <a:t/>
            </a:r>
            <a:br>
              <a:rPr lang="en-US" sz="2200" b="1" dirty="0">
                <a:latin typeface="Times New Roman" pitchFamily="18" charset="0"/>
                <a:ea typeface="+mj-ea"/>
                <a:cs typeface="Times New Roman" pitchFamily="18" charset="0"/>
              </a:rPr>
            </a:br>
            <a:r>
              <a:rPr lang="en-US" sz="2200" b="1" dirty="0">
                <a:latin typeface="Times New Roman" pitchFamily="18" charset="0"/>
                <a:ea typeface="+mj-ea"/>
                <a:cs typeface="Times New Roman" pitchFamily="18" charset="0"/>
              </a:rPr>
              <a:t/>
            </a:r>
            <a:br>
              <a:rPr lang="en-US" sz="2200" b="1" dirty="0">
                <a:latin typeface="Times New Roman" pitchFamily="18" charset="0"/>
                <a:ea typeface="+mj-ea"/>
                <a:cs typeface="Times New Roman" pitchFamily="18" charset="0"/>
              </a:rPr>
            </a:br>
            <a:r>
              <a:rPr lang="en-US" sz="3100" b="1" dirty="0" smtClean="0">
                <a:latin typeface="Times New Roman" pitchFamily="18" charset="0"/>
                <a:ea typeface="+mj-ea"/>
                <a:cs typeface="Times New Roman" pitchFamily="18" charset="0"/>
              </a:rPr>
              <a:t>B.E. ACADEMIC UNIT -2 </a:t>
            </a:r>
            <a:r>
              <a:rPr lang="en-US" sz="2200" b="1" dirty="0" smtClean="0">
                <a:latin typeface="Times New Roman" pitchFamily="18" charset="0"/>
                <a:ea typeface="+mj-ea"/>
                <a:cs typeface="Times New Roman" pitchFamily="18" charset="0"/>
              </a:rPr>
              <a:t/>
            </a:r>
            <a:br>
              <a:rPr lang="en-US" sz="2200" b="1" dirty="0" smtClean="0">
                <a:latin typeface="Times New Roman" pitchFamily="18" charset="0"/>
                <a:ea typeface="+mj-ea"/>
                <a:cs typeface="Times New Roman" pitchFamily="18" charset="0"/>
              </a:rPr>
            </a:br>
            <a:r>
              <a:rPr lang="en-US" sz="2500" b="1" dirty="0" smtClean="0">
                <a:latin typeface="Times New Roman" pitchFamily="18" charset="0"/>
                <a:ea typeface="+mj-ea"/>
                <a:cs typeface="Times New Roman" pitchFamily="18" charset="0"/>
              </a:rPr>
              <a:t>CHANDIGARH </a:t>
            </a:r>
            <a:r>
              <a:rPr lang="en-US" sz="2500" b="1" dirty="0">
                <a:latin typeface="Times New Roman" pitchFamily="18" charset="0"/>
                <a:ea typeface="+mj-ea"/>
                <a:cs typeface="Times New Roman" pitchFamily="18" charset="0"/>
              </a:rPr>
              <a:t>UNIVERSITY, </a:t>
            </a:r>
            <a:r>
              <a:rPr lang="en-US" sz="2500" b="1" dirty="0" smtClean="0">
                <a:latin typeface="Times New Roman" pitchFamily="18" charset="0"/>
                <a:ea typeface="+mj-ea"/>
                <a:cs typeface="Times New Roman" pitchFamily="18" charset="0"/>
              </a:rPr>
              <a:t>MOHALI</a:t>
            </a:r>
          </a:p>
          <a:p>
            <a:pPr algn="ctr">
              <a:spcBef>
                <a:spcPct val="0"/>
              </a:spcBef>
              <a:defRPr/>
            </a:pPr>
            <a:r>
              <a:rPr lang="en-US" sz="2500" b="1" dirty="0" smtClean="0">
                <a:latin typeface="Times New Roman" pitchFamily="18" charset="0"/>
                <a:ea typeface="+mj-ea"/>
                <a:cs typeface="Times New Roman" pitchFamily="18" charset="0"/>
              </a:rPr>
              <a:t>Prepared By : Ms. </a:t>
            </a:r>
            <a:r>
              <a:rPr lang="en-US" sz="2500" b="1" dirty="0" err="1" smtClean="0">
                <a:latin typeface="Times New Roman" pitchFamily="18" charset="0"/>
                <a:ea typeface="+mj-ea"/>
                <a:cs typeface="Times New Roman" pitchFamily="18" charset="0"/>
              </a:rPr>
              <a:t>Mehak</a:t>
            </a:r>
            <a:r>
              <a:rPr lang="en-US" sz="2500" b="1" dirty="0" smtClean="0">
                <a:latin typeface="Times New Roman" pitchFamily="18" charset="0"/>
                <a:ea typeface="+mj-ea"/>
                <a:cs typeface="Times New Roman" pitchFamily="18" charset="0"/>
              </a:rPr>
              <a:t> </a:t>
            </a:r>
            <a:r>
              <a:rPr lang="en-US" sz="2500" b="1" dirty="0" err="1" smtClean="0">
                <a:latin typeface="Times New Roman" pitchFamily="18" charset="0"/>
                <a:ea typeface="+mj-ea"/>
                <a:cs typeface="Times New Roman" pitchFamily="18" charset="0"/>
              </a:rPr>
              <a:t>Sood</a:t>
            </a:r>
            <a:r>
              <a:rPr lang="en-US" sz="2200" b="1" dirty="0">
                <a:latin typeface="Times New Roman" pitchFamily="18" charset="0"/>
                <a:ea typeface="+mj-ea"/>
                <a:cs typeface="Times New Roman" pitchFamily="18" charset="0"/>
              </a:rPr>
              <a:t/>
            </a:r>
            <a:br>
              <a:rPr lang="en-US" sz="2200" b="1" dirty="0">
                <a:latin typeface="Times New Roman" pitchFamily="18" charset="0"/>
                <a:ea typeface="+mj-ea"/>
                <a:cs typeface="Times New Roman" pitchFamily="18" charset="0"/>
              </a:rPr>
            </a:br>
            <a:endParaRPr lang="en-US" sz="4900" dirty="0">
              <a:latin typeface="Times New Roman" pitchFamily="18" charset="0"/>
              <a:ea typeface="+mj-ea"/>
              <a:cs typeface="Times New Roman" pitchFamily="18" charset="0"/>
            </a:endParaRPr>
          </a:p>
        </p:txBody>
      </p:sp>
      <p:pic>
        <p:nvPicPr>
          <p:cNvPr id="10246" name="Picture 3" descr="C:\Users\student\Desktop\download.jpg"/>
          <p:cNvPicPr>
            <a:picLocks noChangeAspect="1" noChangeArrowheads="1"/>
          </p:cNvPicPr>
          <p:nvPr/>
        </p:nvPicPr>
        <p:blipFill>
          <a:blip r:embed="rId2" cstate="print"/>
          <a:srcRect/>
          <a:stretch>
            <a:fillRect/>
          </a:stretch>
        </p:blipFill>
        <p:spPr bwMode="auto">
          <a:xfrm>
            <a:off x="3602182" y="1411941"/>
            <a:ext cx="5080000" cy="1163638"/>
          </a:xfrm>
          <a:prstGeom prst="rect">
            <a:avLst/>
          </a:prstGeom>
          <a:noFill/>
          <a:ln w="9525">
            <a:noFill/>
            <a:miter lim="800000"/>
            <a:headEnd/>
            <a:tailEnd/>
          </a:ln>
        </p:spPr>
      </p:pic>
      <p:sp>
        <p:nvSpPr>
          <p:cNvPr id="7"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10248"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9" name="Slide Number Placeholder 6"/>
          <p:cNvSpPr>
            <a:spLocks noGrp="1"/>
          </p:cNvSpPr>
          <p:nvPr>
            <p:ph type="sldNum" sz="quarter" idx="4294967295"/>
          </p:nvPr>
        </p:nvSpPr>
        <p:spPr>
          <a:xfrm>
            <a:off x="8737600" y="6356350"/>
            <a:ext cx="2844800" cy="365125"/>
          </a:xfrm>
          <a:prstGeom prst="rect">
            <a:avLst/>
          </a:prstGeom>
        </p:spPr>
        <p:txBody>
          <a:bodyPr lIns="101882" tIns="50941" rIns="101882" bIns="50941"/>
          <a:lstStyle/>
          <a:p>
            <a:pPr>
              <a:defRPr/>
            </a:pPr>
            <a:fld id="{52B1B562-A0BB-4FF1-AF66-AE4960B90CB2}" type="slidenum">
              <a:rPr lang="en-US" smtClean="0"/>
              <a:pPr>
                <a:defRPr/>
              </a:pPr>
              <a:t>1</a:t>
            </a:fld>
            <a:endParaRPr lang="en-US"/>
          </a:p>
        </p:txBody>
      </p:sp>
      <p:sp>
        <p:nvSpPr>
          <p:cNvPr id="10" name="Rectangle 9"/>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8" name="Rectangle 17"/>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20"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1</a:t>
            </a:fld>
            <a:endParaRPr lang="en-US" dirty="0"/>
          </a:p>
        </p:txBody>
      </p:sp>
      <p:sp>
        <p:nvSpPr>
          <p:cNvPr id="21"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22"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23" name="Rectangle 22"/>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24"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3840" y="717822"/>
            <a:ext cx="7299960" cy="1325563"/>
          </a:xfrm>
          <a:solidFill>
            <a:srgbClr val="C00000"/>
          </a:solidFill>
        </p:spPr>
        <p:txBody>
          <a:bodyPr/>
          <a:lstStyle/>
          <a:p>
            <a:pPr algn="ctr"/>
            <a:r>
              <a:rPr lang="en-US" b="1" dirty="0" smtClean="0">
                <a:latin typeface="Times New Roman" panose="02020603050405020304" pitchFamily="18" charset="0"/>
                <a:cs typeface="Times New Roman" panose="02020603050405020304" pitchFamily="18" charset="0"/>
              </a:rPr>
              <a:t>Learning Outcomes</a:t>
            </a:r>
            <a:r>
              <a:rPr lang="en-US" dirty="0"/>
              <a:t/>
            </a:r>
            <a:br>
              <a:rPr lang="en-US" dirty="0"/>
            </a:br>
            <a:endParaRPr lang="en-US" dirty="0"/>
          </a:p>
        </p:txBody>
      </p:sp>
      <p:sp>
        <p:nvSpPr>
          <p:cNvPr id="3" name="Content Placeholder 2"/>
          <p:cNvSpPr>
            <a:spLocks noGrp="1"/>
          </p:cNvSpPr>
          <p:nvPr>
            <p:ph idx="1"/>
          </p:nvPr>
        </p:nvSpPr>
        <p:spPr/>
        <p:txBody>
          <a:bodyPr/>
          <a:lstStyle/>
          <a:p>
            <a:pPr marL="0" indent="0">
              <a:buNone/>
            </a:pPr>
            <a:endParaRPr lang="en-US" dirty="0"/>
          </a:p>
          <a:p>
            <a:r>
              <a:rPr lang="en-US" b="1" dirty="0" smtClean="0">
                <a:latin typeface="Times New Roman" panose="02020603050405020304" pitchFamily="18" charset="0"/>
                <a:ea typeface="Calibri" panose="020F0502020204030204" pitchFamily="34" charset="0"/>
                <a:cs typeface="Times New Roman" panose="02020603050405020304" pitchFamily="18" charset="0"/>
              </a:rPr>
              <a:t>Analyzed about the new technology Big data tools , techniques, applications.</a:t>
            </a:r>
            <a:endParaRPr lang="en-US" dirty="0"/>
          </a:p>
          <a:p>
            <a:pPr marL="0" indent="0">
              <a:buNone/>
            </a:pPr>
            <a:endParaRPr lang="en-US" dirty="0"/>
          </a:p>
        </p:txBody>
      </p:sp>
      <p:sp>
        <p:nvSpPr>
          <p:cNvPr id="4" name="Rectangle 3"/>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5"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6"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7" name="Slide Number Placeholder 6"/>
          <p:cNvSpPr>
            <a:spLocks noGrp="1"/>
          </p:cNvSpPr>
          <p:nvPr>
            <p:ph type="sldNum" sz="quarter" idx="4294967295"/>
          </p:nvPr>
        </p:nvSpPr>
        <p:spPr>
          <a:xfrm>
            <a:off x="8737600" y="6356350"/>
            <a:ext cx="2844800" cy="365125"/>
          </a:xfrm>
          <a:prstGeom prst="rect">
            <a:avLst/>
          </a:prstGeom>
        </p:spPr>
        <p:txBody>
          <a:bodyPr lIns="101882" tIns="50941" rIns="101882" bIns="50941"/>
          <a:lstStyle/>
          <a:p>
            <a:pPr>
              <a:defRPr/>
            </a:pPr>
            <a:fld id="{52B1B562-A0BB-4FF1-AF66-AE4960B90CB2}" type="slidenum">
              <a:rPr lang="en-US" smtClean="0"/>
              <a:pPr>
                <a:defRPr/>
              </a:pPr>
              <a:t>10</a:t>
            </a:fld>
            <a:endParaRPr lang="en-US"/>
          </a:p>
        </p:txBody>
      </p:sp>
      <p:sp>
        <p:nvSpPr>
          <p:cNvPr id="8" name="Rectangle 7"/>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9" name="Rectangle 8"/>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0"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10</a:t>
            </a:fld>
            <a:endParaRPr lang="en-US" dirty="0"/>
          </a:p>
        </p:txBody>
      </p:sp>
      <p:sp>
        <p:nvSpPr>
          <p:cNvPr id="11"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12"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3" name="Rectangle 12"/>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4"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 xmlns:p14="http://schemas.microsoft.com/office/powerpoint/2010/main" val="1702204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1211" y="548641"/>
            <a:ext cx="6688184" cy="836023"/>
          </a:xfrm>
          <a:solidFill>
            <a:srgbClr val="C00000"/>
          </a:solidFill>
        </p:spPr>
        <p:txBody>
          <a:bodyPr/>
          <a:lstStyle/>
          <a:p>
            <a:pPr algn="ctr"/>
            <a:r>
              <a:rPr lang="en-US" b="1" dirty="0" smtClean="0">
                <a:latin typeface="Times New Roman" pitchFamily="18" charset="0"/>
                <a:cs typeface="Times New Roman" pitchFamily="18" charset="0"/>
              </a:rPr>
              <a:t>Course Outcomes</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Analyze the importance, classification, and need of innovation in various fields.</a:t>
            </a:r>
          </a:p>
          <a:p>
            <a:r>
              <a:rPr lang="en-US" dirty="0" smtClean="0">
                <a:latin typeface="Times New Roman" pitchFamily="18" charset="0"/>
                <a:cs typeface="Times New Roman" pitchFamily="18" charset="0"/>
              </a:rPr>
              <a:t> Analyze procedure to implement the innovation and the techniques to safeguard the innovation.</a:t>
            </a:r>
          </a:p>
          <a:p>
            <a:r>
              <a:rPr lang="en-US" dirty="0" smtClean="0">
                <a:latin typeface="Times New Roman" pitchFamily="18" charset="0"/>
                <a:cs typeface="Times New Roman" pitchFamily="18" charset="0"/>
              </a:rPr>
              <a:t>Study various emerging technology trends in the field of CSE/IT.</a:t>
            </a:r>
          </a:p>
          <a:p>
            <a:endParaRPr lang="en-US" dirty="0"/>
          </a:p>
        </p:txBody>
      </p:sp>
      <p:sp>
        <p:nvSpPr>
          <p:cNvPr id="4" name="Rectangle 3"/>
          <p:cNvSpPr/>
          <p:nvPr/>
        </p:nvSpPr>
        <p:spPr>
          <a:xfrm>
            <a:off x="13063"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5"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6"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7" name="Slide Number Placeholder 6"/>
          <p:cNvSpPr>
            <a:spLocks noGrp="1"/>
          </p:cNvSpPr>
          <p:nvPr>
            <p:ph type="sldNum" sz="quarter" idx="4294967295"/>
          </p:nvPr>
        </p:nvSpPr>
        <p:spPr>
          <a:xfrm>
            <a:off x="8737600" y="6356350"/>
            <a:ext cx="2844800" cy="365125"/>
          </a:xfrm>
          <a:prstGeom prst="rect">
            <a:avLst/>
          </a:prstGeom>
        </p:spPr>
        <p:txBody>
          <a:bodyPr lIns="101882" tIns="50941" rIns="101882" bIns="50941"/>
          <a:lstStyle/>
          <a:p>
            <a:pPr>
              <a:defRPr/>
            </a:pPr>
            <a:fld id="{52B1B562-A0BB-4FF1-AF66-AE4960B90CB2}" type="slidenum">
              <a:rPr lang="en-US" smtClean="0"/>
              <a:pPr>
                <a:defRPr/>
              </a:pPr>
              <a:t>11</a:t>
            </a:fld>
            <a:endParaRPr lang="en-US"/>
          </a:p>
        </p:txBody>
      </p:sp>
      <p:sp>
        <p:nvSpPr>
          <p:cNvPr id="8" name="Rectangle 7"/>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9" name="Rectangle 8"/>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0"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11</a:t>
            </a:fld>
            <a:endParaRPr lang="en-US" dirty="0"/>
          </a:p>
        </p:txBody>
      </p:sp>
      <p:sp>
        <p:nvSpPr>
          <p:cNvPr id="11"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12"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3" name="Rectangle 12"/>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4"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859280"/>
            <a:ext cx="8382000" cy="4617720"/>
          </a:xfrm>
        </p:spPr>
        <p:txBody>
          <a:bodyPr rtlCol="0">
            <a:normAutofit fontScale="70000" lnSpcReduction="20000"/>
          </a:bodyPr>
          <a:lstStyle/>
          <a:p>
            <a:pPr algn="just">
              <a:defRPr/>
            </a:pPr>
            <a:endParaRPr lang="en-US" b="1" dirty="0" smtClean="0"/>
          </a:p>
          <a:p>
            <a:pPr algn="just">
              <a:defRPr/>
            </a:pPr>
            <a:r>
              <a:rPr lang="en-US" sz="3600" dirty="0" smtClean="0">
                <a:latin typeface="Times New Roman" panose="02020603050405020304" pitchFamily="18" charset="0"/>
                <a:cs typeface="Times New Roman" panose="02020603050405020304" pitchFamily="18" charset="0"/>
              </a:rPr>
              <a:t>Big data </a:t>
            </a:r>
            <a:r>
              <a:rPr lang="en-US" sz="3600" dirty="0">
                <a:latin typeface="Times New Roman" panose="02020603050405020304" pitchFamily="18" charset="0"/>
                <a:cs typeface="Times New Roman" panose="02020603050405020304" pitchFamily="18" charset="0"/>
              </a:rPr>
              <a:t>is the term for a collection of data sets so large and complex that it becomes difficult to process using on-hand database management tools or traditional data processing applications. </a:t>
            </a:r>
            <a:endParaRPr lang="en-US" sz="3600" dirty="0" smtClean="0">
              <a:latin typeface="Times New Roman" panose="02020603050405020304" pitchFamily="18" charset="0"/>
              <a:cs typeface="Times New Roman" panose="02020603050405020304" pitchFamily="18" charset="0"/>
            </a:endParaRPr>
          </a:p>
          <a:p>
            <a:pPr algn="just">
              <a:defRPr/>
            </a:pPr>
            <a:r>
              <a:rPr lang="en-US" sz="3600" b="1" dirty="0" smtClean="0">
                <a:latin typeface="Times New Roman" panose="02020603050405020304" pitchFamily="18" charset="0"/>
                <a:cs typeface="Times New Roman" panose="02020603050405020304" pitchFamily="18" charset="0"/>
              </a:rPr>
              <a:t>The </a:t>
            </a:r>
            <a:r>
              <a:rPr lang="en-US" sz="3600" b="1" dirty="0">
                <a:latin typeface="Times New Roman" panose="02020603050405020304" pitchFamily="18" charset="0"/>
                <a:cs typeface="Times New Roman" panose="02020603050405020304" pitchFamily="18" charset="0"/>
              </a:rPr>
              <a:t>challenges include capture, curation, storage</a:t>
            </a:r>
            <a:r>
              <a:rPr lang="en-US" sz="3600" b="1" dirty="0" smtClean="0">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cs typeface="Times New Roman" panose="02020603050405020304" pitchFamily="18" charset="0"/>
              </a:rPr>
              <a:t>search, sharing, transfer, analysis</a:t>
            </a:r>
            <a:r>
              <a:rPr lang="en-US" sz="3600" b="1" dirty="0" smtClean="0">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cs typeface="Times New Roman" panose="02020603050405020304" pitchFamily="18" charset="0"/>
              </a:rPr>
              <a:t>and visualization. </a:t>
            </a:r>
            <a:endParaRPr lang="en-US" sz="3600" b="1" dirty="0" smtClean="0">
              <a:latin typeface="Times New Roman" panose="02020603050405020304" pitchFamily="18" charset="0"/>
              <a:cs typeface="Times New Roman" panose="02020603050405020304" pitchFamily="18" charset="0"/>
            </a:endParaRPr>
          </a:p>
          <a:p>
            <a:pPr algn="just">
              <a:defRPr/>
            </a:pPr>
            <a:r>
              <a:rPr lang="en-US" sz="3600" dirty="0" smtClean="0">
                <a:latin typeface="Times New Roman" panose="02020603050405020304" pitchFamily="18" charset="0"/>
                <a:cs typeface="Times New Roman" panose="02020603050405020304" pitchFamily="18" charset="0"/>
              </a:rPr>
              <a:t>The </a:t>
            </a:r>
            <a:r>
              <a:rPr lang="en-US" sz="3600" dirty="0">
                <a:latin typeface="Times New Roman" panose="02020603050405020304" pitchFamily="18" charset="0"/>
                <a:cs typeface="Times New Roman" panose="02020603050405020304" pitchFamily="18" charset="0"/>
              </a:rPr>
              <a:t>trend to larger data sets is due to the additional information derivable from analysis of a single large set of related data, as compared to separate smaller sets with the same total amount of data, allowing correlations to be found to </a:t>
            </a:r>
            <a:r>
              <a:rPr lang="en-US" sz="3600" b="1" dirty="0">
                <a:latin typeface="Times New Roman" panose="02020603050405020304" pitchFamily="18" charset="0"/>
                <a:cs typeface="Times New Roman" panose="02020603050405020304" pitchFamily="18" charset="0"/>
              </a:rPr>
              <a:t>"spot business trends, determine quality of research, prevent diseases, link legal citations, combat crime, and determine real-time roadway traffic conditions</a:t>
            </a:r>
            <a:r>
              <a:rPr lang="en-US" sz="3600" b="1" dirty="0" smtClean="0">
                <a:latin typeface="Times New Roman" panose="02020603050405020304" pitchFamily="18" charset="0"/>
                <a:cs typeface="Times New Roman" panose="02020603050405020304" pitchFamily="18" charset="0"/>
              </a:rPr>
              <a:t>.”</a:t>
            </a:r>
            <a:endParaRPr lang="en-US" sz="3600"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7DDB9688-E8A2-47E0-ADC4-E98FB64283FB}" type="slidenum">
              <a:rPr lang="en-US" altLang="en-US">
                <a:solidFill>
                  <a:srgbClr val="898989"/>
                </a:solidFill>
              </a:rPr>
              <a:pPr/>
              <a:t>12</a:t>
            </a:fld>
            <a:endParaRPr lang="en-US" altLang="en-US">
              <a:solidFill>
                <a:srgbClr val="898989"/>
              </a:solidFill>
            </a:endParaRPr>
          </a:p>
        </p:txBody>
      </p:sp>
      <p:sp>
        <p:nvSpPr>
          <p:cNvPr id="5" name="Title 1"/>
          <p:cNvSpPr>
            <a:spLocks noGrp="1"/>
          </p:cNvSpPr>
          <p:nvPr>
            <p:ph type="title"/>
          </p:nvPr>
        </p:nvSpPr>
        <p:spPr>
          <a:xfrm>
            <a:off x="2727960" y="365125"/>
            <a:ext cx="7345680" cy="1325563"/>
          </a:xfrm>
          <a:solidFill>
            <a:srgbClr val="C00000"/>
          </a:solidFill>
        </p:spPr>
        <p:txBody>
          <a:bodyPr>
            <a:normAutofit/>
          </a:bodyPr>
          <a:lstStyle/>
          <a:p>
            <a:pPr algn="ctr"/>
            <a:r>
              <a:rPr lang="en-GB" b="1" dirty="0" smtClean="0">
                <a:latin typeface="Times New Roman" panose="02020603050405020304" pitchFamily="18" charset="0"/>
                <a:cs typeface="Times New Roman" panose="02020603050405020304" pitchFamily="18" charset="0"/>
              </a:rPr>
              <a:t>BIG DATA</a:t>
            </a:r>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7"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8"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9"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 name="Rectangle 9"/>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1" name="Rectangle 10"/>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2"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12</a:t>
            </a:fld>
            <a:endParaRPr lang="en-US" dirty="0"/>
          </a:p>
        </p:txBody>
      </p:sp>
      <p:sp>
        <p:nvSpPr>
          <p:cNvPr id="13"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14"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5" name="Rectangle 14"/>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6"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 xmlns:p14="http://schemas.microsoft.com/office/powerpoint/2010/main" val="29190110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able Placeholder 4"/>
          <p:cNvPicPr>
            <a:picLocks noGrp="1" noChangeAspect="1"/>
          </p:cNvPicPr>
          <p:nvPr>
            <p:ph type="tbl" idx="1"/>
          </p:nvPr>
        </p:nvPicPr>
        <p:blipFill>
          <a:blip r:embed="rId2"/>
          <a:stretch>
            <a:fillRect/>
          </a:stretch>
        </p:blipFill>
        <p:spPr>
          <a:xfrm>
            <a:off x="2692162" y="2524931"/>
            <a:ext cx="6776839" cy="3266269"/>
          </a:xfrm>
          <a:prstGeom prst="rect">
            <a:avLst/>
          </a:prstGeom>
        </p:spPr>
      </p:pic>
      <p:sp>
        <p:nvSpPr>
          <p:cNvPr id="6" name="Title 1"/>
          <p:cNvSpPr txBox="1">
            <a:spLocks/>
          </p:cNvSpPr>
          <p:nvPr/>
        </p:nvSpPr>
        <p:spPr>
          <a:xfrm>
            <a:off x="2512686" y="627934"/>
            <a:ext cx="6956315" cy="1617960"/>
          </a:xfrm>
          <a:prstGeom prst="rect">
            <a:avLst/>
          </a:prstGeom>
          <a:solidFill>
            <a:srgbClr val="C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b="1" dirty="0" smtClean="0">
                <a:latin typeface="Times New Roman" panose="02020603050405020304" pitchFamily="18" charset="0"/>
                <a:cs typeface="Times New Roman" panose="02020603050405020304" pitchFamily="18" charset="0"/>
              </a:rPr>
              <a:t>Characteristics of Big data</a:t>
            </a:r>
            <a:endParaRPr lang="en-US" dirty="0">
              <a:latin typeface="Times New Roman" panose="02020603050405020304" pitchFamily="18" charset="0"/>
              <a:cs typeface="Times New Roman" panose="02020603050405020304" pitchFamily="18" charset="0"/>
            </a:endParaRPr>
          </a:p>
        </p:txBody>
      </p:sp>
      <p:sp>
        <p:nvSpPr>
          <p:cNvPr id="2" name="Rectangle 1"/>
          <p:cNvSpPr/>
          <p:nvPr/>
        </p:nvSpPr>
        <p:spPr>
          <a:xfrm>
            <a:off x="4084320" y="6138544"/>
            <a:ext cx="4312920" cy="341632"/>
          </a:xfrm>
          <a:prstGeom prst="rect">
            <a:avLst/>
          </a:prstGeom>
        </p:spPr>
        <p:txBody>
          <a:bodyPr wrap="square">
            <a:spAutoFit/>
          </a:bodyPr>
          <a:lstStyle/>
          <a:p>
            <a:pPr marL="228600" indent="-228600" defTabSz="914400">
              <a:lnSpc>
                <a:spcPct val="90000"/>
              </a:lnSpc>
              <a:spcBef>
                <a:spcPts val="1000"/>
              </a:spcBef>
              <a:defRPr/>
            </a:pPr>
            <a:r>
              <a:rPr lang="en-US" dirty="0">
                <a:latin typeface="Times New Roman" panose="02020603050405020304" pitchFamily="18" charset="0"/>
                <a:cs typeface="Times New Roman" panose="02020603050405020304" pitchFamily="18" charset="0"/>
              </a:rPr>
              <a:t>Fig </a:t>
            </a:r>
            <a:r>
              <a:rPr lang="en-US" dirty="0" smtClean="0">
                <a:latin typeface="Times New Roman" panose="02020603050405020304" pitchFamily="18" charset="0"/>
                <a:cs typeface="Times New Roman" panose="02020603050405020304" pitchFamily="18" charset="0"/>
              </a:rPr>
              <a:t>no.1 </a:t>
            </a:r>
            <a:r>
              <a:rPr lang="en-US" dirty="0">
                <a:latin typeface="Times New Roman" panose="02020603050405020304" pitchFamily="18" charset="0"/>
                <a:cs typeface="Times New Roman" panose="02020603050405020304" pitchFamily="18" charset="0"/>
              </a:rPr>
              <a:t>Characterization of Big </a:t>
            </a:r>
            <a:r>
              <a:rPr lang="en-US" dirty="0" smtClean="0">
                <a:latin typeface="Times New Roman" panose="02020603050405020304" pitchFamily="18" charset="0"/>
                <a:cs typeface="Times New Roman" panose="02020603050405020304" pitchFamily="18" charset="0"/>
              </a:rPr>
              <a:t>Data </a:t>
            </a:r>
            <a:r>
              <a:rPr lang="en-US" dirty="0">
                <a:latin typeface="Times New Roman" panose="02020603050405020304" pitchFamily="18" charset="0"/>
                <a:cs typeface="Times New Roman" panose="02020603050405020304" pitchFamily="18" charset="0"/>
              </a:rPr>
              <a:t>[1]</a:t>
            </a:r>
          </a:p>
        </p:txBody>
      </p:sp>
      <p:sp>
        <p:nvSpPr>
          <p:cNvPr id="7" name="Rectangle 6"/>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8"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9"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10" name="Slide Number Placeholder 6"/>
          <p:cNvSpPr>
            <a:spLocks noGrp="1"/>
          </p:cNvSpPr>
          <p:nvPr>
            <p:ph type="sldNum" sz="quarter" idx="4294967295"/>
          </p:nvPr>
        </p:nvSpPr>
        <p:spPr>
          <a:xfrm>
            <a:off x="8737600" y="6356350"/>
            <a:ext cx="2844800" cy="365125"/>
          </a:xfrm>
          <a:prstGeom prst="rect">
            <a:avLst/>
          </a:prstGeom>
        </p:spPr>
        <p:txBody>
          <a:bodyPr lIns="101882" tIns="50941" rIns="101882" bIns="50941"/>
          <a:lstStyle/>
          <a:p>
            <a:pPr>
              <a:defRPr/>
            </a:pPr>
            <a:fld id="{52B1B562-A0BB-4FF1-AF66-AE4960B90CB2}" type="slidenum">
              <a:rPr lang="en-US" smtClean="0"/>
              <a:pPr>
                <a:defRPr/>
              </a:pPr>
              <a:t>13</a:t>
            </a:fld>
            <a:endParaRPr lang="en-US"/>
          </a:p>
        </p:txBody>
      </p:sp>
      <p:sp>
        <p:nvSpPr>
          <p:cNvPr id="11" name="Rectangle 10"/>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2" name="Rectangle 11"/>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3"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13</a:t>
            </a:fld>
            <a:endParaRPr lang="en-US" dirty="0"/>
          </a:p>
        </p:txBody>
      </p:sp>
      <p:sp>
        <p:nvSpPr>
          <p:cNvPr id="14"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15"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6" name="Rectangle 15"/>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7"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 xmlns:p14="http://schemas.microsoft.com/office/powerpoint/2010/main" val="848949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Screen shot 2013-01-13 at 4.45.17 PM.png"/>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2105660" y="1932663"/>
            <a:ext cx="2862580" cy="36153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F8A5B846-D43A-4D39-B9E6-3D775646AECD}" type="slidenum">
              <a:rPr lang="en-US" altLang="en-US">
                <a:solidFill>
                  <a:srgbClr val="898989"/>
                </a:solidFill>
              </a:rPr>
              <a:pPr/>
              <a:t>14</a:t>
            </a:fld>
            <a:endParaRPr lang="en-US" altLang="en-US">
              <a:solidFill>
                <a:srgbClr val="898989"/>
              </a:solidFill>
            </a:endParaRPr>
          </a:p>
        </p:txBody>
      </p:sp>
      <p:pic>
        <p:nvPicPr>
          <p:cNvPr id="6150" name="Picture 5"/>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6279356" y="1932663"/>
            <a:ext cx="4662487" cy="42519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itle 1"/>
          <p:cNvSpPr txBox="1">
            <a:spLocks/>
          </p:cNvSpPr>
          <p:nvPr/>
        </p:nvSpPr>
        <p:spPr>
          <a:xfrm>
            <a:off x="2541642" y="142975"/>
            <a:ext cx="6956315" cy="1617960"/>
          </a:xfrm>
          <a:prstGeom prst="rect">
            <a:avLst/>
          </a:prstGeom>
          <a:solidFill>
            <a:srgbClr val="C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dirty="0">
                <a:latin typeface="Times New Roman" pitchFamily="18" charset="0"/>
                <a:cs typeface="Times New Roman" pitchFamily="18" charset="0"/>
              </a:rPr>
              <a:t>Big Data: 3V’s</a:t>
            </a:r>
            <a:endParaRPr lang="en-US" dirty="0">
              <a:solidFill>
                <a:schemeClr val="bg1"/>
              </a:solidFill>
              <a:latin typeface="Times New Roman" pitchFamily="18" charset="0"/>
              <a:cs typeface="Times New Roman" pitchFamily="18" charset="0"/>
            </a:endParaRPr>
          </a:p>
        </p:txBody>
      </p:sp>
      <p:sp>
        <p:nvSpPr>
          <p:cNvPr id="4" name="Rectangle 3"/>
          <p:cNvSpPr/>
          <p:nvPr/>
        </p:nvSpPr>
        <p:spPr>
          <a:xfrm>
            <a:off x="4019892" y="6099670"/>
            <a:ext cx="2931315" cy="341632"/>
          </a:xfrm>
          <a:prstGeom prst="rect">
            <a:avLst/>
          </a:prstGeom>
        </p:spPr>
        <p:txBody>
          <a:bodyPr wrap="none">
            <a:spAutoFit/>
          </a:bodyPr>
          <a:lstStyle/>
          <a:p>
            <a:pPr marL="228600" indent="-228600" defTabSz="914400">
              <a:lnSpc>
                <a:spcPct val="90000"/>
              </a:lnSpc>
              <a:spcBef>
                <a:spcPts val="1000"/>
              </a:spcBef>
              <a:defRPr/>
            </a:pPr>
            <a:r>
              <a:rPr lang="en-US" dirty="0">
                <a:latin typeface="Times New Roman" panose="02020603050405020304" pitchFamily="18" charset="0"/>
                <a:cs typeface="Times New Roman" panose="02020603050405020304" pitchFamily="18" charset="0"/>
              </a:rPr>
              <a:t>Fig </a:t>
            </a:r>
            <a:r>
              <a:rPr lang="en-US" dirty="0" smtClean="0">
                <a:latin typeface="Times New Roman" panose="02020603050405020304" pitchFamily="18" charset="0"/>
                <a:cs typeface="Times New Roman" panose="02020603050405020304" pitchFamily="18" charset="0"/>
              </a:rPr>
              <a:t>no.2  3 V’s of big data [2]</a:t>
            </a:r>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8"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9"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10"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1" name="Rectangle 10"/>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2" name="Rectangle 11"/>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3"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14</a:t>
            </a:fld>
            <a:endParaRPr lang="en-US" dirty="0"/>
          </a:p>
        </p:txBody>
      </p:sp>
      <p:sp>
        <p:nvSpPr>
          <p:cNvPr id="14"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15"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6" name="Rectangle 15"/>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7"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 xmlns:p14="http://schemas.microsoft.com/office/powerpoint/2010/main" val="25904636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1584960" y="868680"/>
            <a:ext cx="9144000" cy="56997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584965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099560" y="365125"/>
            <a:ext cx="6217920" cy="1067435"/>
          </a:xfrm>
          <a:solidFill>
            <a:srgbClr val="C00000"/>
          </a:solidFill>
        </p:spPr>
        <p:txBody>
          <a:bodyPr>
            <a:normAutofit/>
          </a:bodyPr>
          <a:lstStyle/>
          <a:p>
            <a:pPr algn="ctr"/>
            <a:r>
              <a:rPr lang="en-US" altLang="en-US" dirty="0" smtClean="0">
                <a:latin typeface="Times New Roman" panose="02020603050405020304" pitchFamily="18" charset="0"/>
                <a:cs typeface="Times New Roman" panose="02020603050405020304" pitchFamily="18" charset="0"/>
              </a:rPr>
              <a:t>Volume (Scale) </a:t>
            </a:r>
            <a:endParaRPr lang="en-US" altLang="en-US" dirty="0" smtClean="0">
              <a:solidFill>
                <a:srgbClr val="0000FF"/>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447800"/>
            <a:ext cx="6343651" cy="1987550"/>
          </a:xfrm>
        </p:spPr>
        <p:txBody>
          <a:bodyPr rtlCol="0">
            <a:noAutofit/>
          </a:bodyPr>
          <a:lstStyle/>
          <a:p>
            <a:pPr>
              <a:defRPr/>
            </a:pPr>
            <a:r>
              <a:rPr lang="en-US" b="1" dirty="0" smtClean="0">
                <a:latin typeface="Times New Roman" panose="02020603050405020304" pitchFamily="18" charset="0"/>
                <a:cs typeface="Times New Roman" panose="02020603050405020304" pitchFamily="18" charset="0"/>
              </a:rPr>
              <a:t>Data Volume</a:t>
            </a:r>
          </a:p>
          <a:p>
            <a:pPr lvl="1">
              <a:defRPr/>
            </a:pPr>
            <a:r>
              <a:rPr lang="en-US" sz="2800" dirty="0" smtClean="0">
                <a:latin typeface="Times New Roman" panose="02020603050405020304" pitchFamily="18" charset="0"/>
                <a:cs typeface="Times New Roman" panose="02020603050405020304" pitchFamily="18" charset="0"/>
              </a:rPr>
              <a:t>44x increase from 2009 2020</a:t>
            </a:r>
          </a:p>
          <a:p>
            <a:pPr lvl="1">
              <a:defRPr/>
            </a:pPr>
            <a:r>
              <a:rPr lang="en-US" sz="2800" dirty="0" smtClean="0">
                <a:latin typeface="Times New Roman" panose="02020603050405020304" pitchFamily="18" charset="0"/>
                <a:cs typeface="Times New Roman" panose="02020603050405020304" pitchFamily="18" charset="0"/>
              </a:rPr>
              <a:t>From 0.8 </a:t>
            </a:r>
            <a:r>
              <a:rPr lang="en-US" sz="2800" dirty="0" err="1" smtClean="0">
                <a:latin typeface="Times New Roman" panose="02020603050405020304" pitchFamily="18" charset="0"/>
                <a:cs typeface="Times New Roman" panose="02020603050405020304" pitchFamily="18" charset="0"/>
              </a:rPr>
              <a:t>zettabytes</a:t>
            </a:r>
            <a:r>
              <a:rPr lang="en-US" sz="2800" dirty="0" smtClean="0">
                <a:latin typeface="Times New Roman" panose="02020603050405020304" pitchFamily="18" charset="0"/>
                <a:cs typeface="Times New Roman" panose="02020603050405020304" pitchFamily="18" charset="0"/>
              </a:rPr>
              <a:t> to 35zb</a:t>
            </a:r>
          </a:p>
          <a:p>
            <a:pPr>
              <a:defRPr/>
            </a:pPr>
            <a:r>
              <a:rPr lang="en-US" dirty="0" smtClean="0">
                <a:latin typeface="Times New Roman" panose="02020603050405020304" pitchFamily="18" charset="0"/>
                <a:cs typeface="Times New Roman" panose="02020603050405020304" pitchFamily="18" charset="0"/>
              </a:rPr>
              <a:t>Data volume is increasing exponentially </a:t>
            </a:r>
            <a:endParaRPr lang="en-US" dirty="0">
              <a:latin typeface="Times New Roman" panose="02020603050405020304" pitchFamily="18" charset="0"/>
              <a:cs typeface="Times New Roman" panose="02020603050405020304" pitchFamily="18" charset="0"/>
            </a:endParaRPr>
          </a:p>
        </p:txBody>
      </p:sp>
      <p:pic>
        <p:nvPicPr>
          <p:cNvPr id="7172" name="Picture 4" descr="Screen shot 2013-01-13 at 4.01.47 PM.png"/>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8175020" y="4169985"/>
            <a:ext cx="3773140" cy="20165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173" name="Picture 5"/>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7181851" y="1625600"/>
            <a:ext cx="3821429" cy="15595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Screen shot 2013-01-13 at 4.07.57 PM.png"/>
          <p:cNvPicPr>
            <a:picLocks noChangeAspect="1"/>
          </p:cNvPicPr>
          <p:nvPr/>
        </p:nvPicPr>
        <p:blipFill>
          <a:blip r:embed="rId4">
            <a:extLst>
              <a:ext uri="{28A0092B-C50C-407E-A947-70E740481C1C}">
                <a14:useLocalDpi xmlns="" xmlns:a14="http://schemas.microsoft.com/office/drawing/2010/main" val="0"/>
              </a:ext>
            </a:extLst>
          </a:blip>
          <a:srcRect/>
          <a:stretch>
            <a:fillRect/>
          </a:stretch>
        </p:blipFill>
        <p:spPr bwMode="auto">
          <a:xfrm>
            <a:off x="838201" y="3482973"/>
            <a:ext cx="6336984" cy="9169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16710585-7D85-422D-93A2-0AB8635BF5C5}" type="slidenum">
              <a:rPr lang="en-US" altLang="en-US">
                <a:solidFill>
                  <a:srgbClr val="898989"/>
                </a:solidFill>
              </a:rPr>
              <a:pPr/>
              <a:t>16</a:t>
            </a:fld>
            <a:endParaRPr lang="en-US" altLang="en-US">
              <a:solidFill>
                <a:srgbClr val="898989"/>
              </a:solidFill>
            </a:endParaRPr>
          </a:p>
        </p:txBody>
      </p:sp>
      <p:grpSp>
        <p:nvGrpSpPr>
          <p:cNvPr id="9" name="Group 15"/>
          <p:cNvGrpSpPr>
            <a:grpSpLocks/>
          </p:cNvGrpSpPr>
          <p:nvPr/>
        </p:nvGrpSpPr>
        <p:grpSpPr bwMode="auto">
          <a:xfrm>
            <a:off x="1947863" y="4724399"/>
            <a:ext cx="5675312" cy="1814513"/>
            <a:chOff x="500318" y="4371924"/>
            <a:chExt cx="5674607" cy="1814950"/>
          </a:xfrm>
        </p:grpSpPr>
        <p:pic>
          <p:nvPicPr>
            <p:cNvPr id="7177" name="Picture 6"/>
            <p:cNvPicPr>
              <a:picLocks noChangeAspect="1"/>
            </p:cNvPicPr>
            <p:nvPr/>
          </p:nvPicPr>
          <p:blipFill>
            <a:blip r:embed="rId5">
              <a:extLst>
                <a:ext uri="{28A0092B-C50C-407E-A947-70E740481C1C}">
                  <a14:useLocalDpi xmlns="" xmlns:a14="http://schemas.microsoft.com/office/drawing/2010/main" val="0"/>
                </a:ext>
              </a:extLst>
            </a:blip>
            <a:srcRect/>
            <a:stretch>
              <a:fillRect/>
            </a:stretch>
          </p:blipFill>
          <p:spPr bwMode="auto">
            <a:xfrm>
              <a:off x="500318" y="4371924"/>
              <a:ext cx="2419934" cy="18149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cxnSp>
          <p:nvCxnSpPr>
            <p:cNvPr id="10" name="Straight Arrow Connector 9"/>
            <p:cNvCxnSpPr/>
            <p:nvPr/>
          </p:nvCxnSpPr>
          <p:spPr>
            <a:xfrm flipV="1">
              <a:off x="4636829" y="4532301"/>
              <a:ext cx="1444446" cy="10003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2386034" y="5388169"/>
              <a:ext cx="1992065" cy="144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180" name="TextBox 14"/>
            <p:cNvSpPr txBox="1">
              <a:spLocks noChangeArrowheads="1"/>
            </p:cNvSpPr>
            <p:nvPr/>
          </p:nvSpPr>
          <p:spPr bwMode="auto">
            <a:xfrm>
              <a:off x="3731074" y="5542207"/>
              <a:ext cx="2443851"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400" i="1">
                  <a:solidFill>
                    <a:srgbClr val="0000FF"/>
                  </a:solidFill>
                </a:rPr>
                <a:t>Exponential increase in collected/generated data</a:t>
              </a:r>
            </a:p>
          </p:txBody>
        </p:sp>
      </p:grpSp>
      <p:sp>
        <p:nvSpPr>
          <p:cNvPr id="13" name="Rectangle 12"/>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4"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15"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16"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7" name="Rectangle 16"/>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8" name="Rectangle 17"/>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9"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16</a:t>
            </a:fld>
            <a:endParaRPr lang="en-US" dirty="0"/>
          </a:p>
        </p:txBody>
      </p:sp>
      <p:sp>
        <p:nvSpPr>
          <p:cNvPr id="20"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21"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22" name="Rectangle 21"/>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23"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 xmlns:p14="http://schemas.microsoft.com/office/powerpoint/2010/main" val="29520195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38"/>
          <p:cNvSpPr txBox="1">
            <a:spLocks noChangeArrowheads="1"/>
          </p:cNvSpPr>
          <p:nvPr/>
        </p:nvSpPr>
        <p:spPr bwMode="auto">
          <a:xfrm>
            <a:off x="3662363" y="4549776"/>
            <a:ext cx="1325562" cy="733425"/>
          </a:xfrm>
          <a:prstGeom prst="rect">
            <a:avLst/>
          </a:prstGeom>
          <a:noFill/>
          <a:ln>
            <a:noFill/>
          </a:ln>
          <a:extLst>
            <a:ext uri="{909E8E84-426E-40dd-AFC4-6F175D3DCCD1}"/>
            <a:ext uri="{91240B29-F687-4f45-9708-019B960494DF}"/>
          </a:extLst>
        </p:spPr>
        <p:txBody>
          <a:bodyPr lIns="91435" tIns="45717" rIns="91435" bIns="45717">
            <a:spAutoFit/>
          </a:bodyPr>
          <a:lstStyle>
            <a:lvl1pPr>
              <a:defRPr sz="2000" b="1">
                <a:solidFill>
                  <a:schemeClr val="tx1"/>
                </a:solidFill>
                <a:latin typeface="Arial" charset="0"/>
                <a:ea typeface="ＭＳ Ｐゴシック" charset="0"/>
                <a:cs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6pPr>
            <a:lvl7pPr marL="29718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7pPr>
            <a:lvl8pPr marL="34290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8pPr>
            <a:lvl9pPr marL="38862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9pPr>
          </a:lstStyle>
          <a:p>
            <a:pPr algn="ctr">
              <a:lnSpc>
                <a:spcPct val="90000"/>
              </a:lnSpc>
              <a:spcBef>
                <a:spcPct val="50000"/>
              </a:spcBef>
              <a:defRPr/>
            </a:pPr>
            <a:r>
              <a:rPr lang="en-US" sz="1800" i="1" kern="0">
                <a:solidFill>
                  <a:srgbClr val="00A4DE"/>
                </a:solidFill>
              </a:rPr>
              <a:t>25+ TBs </a:t>
            </a:r>
            <a:r>
              <a:rPr lang="en-US" sz="1400" kern="0">
                <a:solidFill>
                  <a:srgbClr val="075314"/>
                </a:solidFill>
              </a:rPr>
              <a:t>of</a:t>
            </a:r>
            <a:br>
              <a:rPr lang="en-US" sz="1400" kern="0">
                <a:solidFill>
                  <a:srgbClr val="075314"/>
                </a:solidFill>
              </a:rPr>
            </a:br>
            <a:r>
              <a:rPr lang="en-US" sz="1400" kern="0">
                <a:solidFill>
                  <a:srgbClr val="075314"/>
                </a:solidFill>
              </a:rPr>
              <a:t>log data every day</a:t>
            </a:r>
          </a:p>
        </p:txBody>
      </p:sp>
      <p:pic>
        <p:nvPicPr>
          <p:cNvPr id="8197" name="Picture 1"/>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2274889" y="2036763"/>
            <a:ext cx="2784475" cy="2544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Rectangle 14"/>
          <p:cNvSpPr>
            <a:spLocks noChangeArrowheads="1"/>
          </p:cNvSpPr>
          <p:nvPr/>
        </p:nvSpPr>
        <p:spPr bwMode="auto">
          <a:xfrm rot="16200000">
            <a:off x="1334295" y="3556795"/>
            <a:ext cx="1470025" cy="538163"/>
          </a:xfrm>
          <a:prstGeom prst="rect">
            <a:avLst/>
          </a:prstGeom>
          <a:noFill/>
          <a:ln>
            <a:noFill/>
          </a:ln>
          <a:extLst>
            <a:ext uri="{909E8E84-426E-40dd-AFC4-6F175D3DCCD1}"/>
            <a:ext uri="{91240B29-F687-4f45-9708-019B960494DF}"/>
          </a:extLst>
        </p:spPr>
        <p:txBody>
          <a:bodyPr>
            <a:spAutoFit/>
          </a:bodyPr>
          <a:lstStyle/>
          <a:p>
            <a:pPr algn="ctr">
              <a:lnSpc>
                <a:spcPct val="90000"/>
              </a:lnSpc>
              <a:spcBef>
                <a:spcPct val="50000"/>
              </a:spcBef>
              <a:defRPr/>
            </a:pPr>
            <a:r>
              <a:rPr lang="en-US" i="1" kern="0" dirty="0">
                <a:solidFill>
                  <a:srgbClr val="00A4DE"/>
                </a:solidFill>
              </a:rPr>
              <a:t>? TBs </a:t>
            </a:r>
            <a:r>
              <a:rPr lang="en-US" sz="1400" kern="0" dirty="0">
                <a:solidFill>
                  <a:srgbClr val="075314"/>
                </a:solidFill>
              </a:rPr>
              <a:t>of</a:t>
            </a:r>
            <a:br>
              <a:rPr lang="en-US" sz="1400" kern="0" dirty="0">
                <a:solidFill>
                  <a:srgbClr val="075314"/>
                </a:solidFill>
              </a:rPr>
            </a:br>
            <a:r>
              <a:rPr lang="en-US" sz="1400" kern="0" dirty="0">
                <a:solidFill>
                  <a:srgbClr val="075314"/>
                </a:solidFill>
              </a:rPr>
              <a:t>data every day</a:t>
            </a:r>
          </a:p>
        </p:txBody>
      </p:sp>
      <p:grpSp>
        <p:nvGrpSpPr>
          <p:cNvPr id="2" name="Group 15"/>
          <p:cNvGrpSpPr>
            <a:grpSpLocks/>
          </p:cNvGrpSpPr>
          <p:nvPr/>
        </p:nvGrpSpPr>
        <p:grpSpPr bwMode="auto">
          <a:xfrm>
            <a:off x="1900238" y="4638676"/>
            <a:ext cx="1638300" cy="1509713"/>
            <a:chOff x="264585" y="4317999"/>
            <a:chExt cx="1842062" cy="2180183"/>
          </a:xfrm>
        </p:grpSpPr>
        <p:pic>
          <p:nvPicPr>
            <p:cNvPr id="8211" name="Picture 4"/>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664926" y="6117182"/>
              <a:ext cx="892629"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12" name="Picture 9"/>
            <p:cNvPicPr>
              <a:picLocks noChangeAspect="1"/>
            </p:cNvPicPr>
            <p:nvPr/>
          </p:nvPicPr>
          <p:blipFill>
            <a:blip r:embed="rId4">
              <a:extLst>
                <a:ext uri="{28A0092B-C50C-407E-A947-70E740481C1C}">
                  <a14:useLocalDpi xmlns="" xmlns:a14="http://schemas.microsoft.com/office/drawing/2010/main" val="0"/>
                </a:ext>
              </a:extLst>
            </a:blip>
            <a:srcRect/>
            <a:stretch>
              <a:fillRect/>
            </a:stretch>
          </p:blipFill>
          <p:spPr bwMode="auto">
            <a:xfrm>
              <a:off x="264585" y="4317999"/>
              <a:ext cx="1842062" cy="17885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rapezoid 18"/>
          <p:cNvSpPr/>
          <p:nvPr/>
        </p:nvSpPr>
        <p:spPr bwMode="auto">
          <a:xfrm rot="16200000">
            <a:off x="4627563" y="115888"/>
            <a:ext cx="5651500" cy="6334125"/>
          </a:xfrm>
          <a:prstGeom prst="trapezoid">
            <a:avLst>
              <a:gd name="adj" fmla="val 28745"/>
            </a:avLst>
          </a:prstGeom>
          <a:solidFill>
            <a:srgbClr val="7889FB">
              <a:alpha val="10000"/>
            </a:srgbClr>
          </a:solidFill>
          <a:ln w="9525" cap="flat" cmpd="sng" algn="ctr">
            <a:noFill/>
            <a:prstDash val="solid"/>
            <a:round/>
            <a:headEnd type="none" w="med" len="med"/>
            <a:tailEnd type="none" w="med" len="med"/>
          </a:ln>
          <a:effectLst/>
        </p:spPr>
        <p:txBody>
          <a:bodyPr lIns="92075" tIns="46038" rIns="92075" bIns="46038"/>
          <a:lstStyle/>
          <a:p>
            <a:pPr>
              <a:spcBef>
                <a:spcPct val="50000"/>
              </a:spcBef>
              <a:defRPr/>
            </a:pPr>
            <a:endParaRPr lang="en-US" sz="1400" kern="0">
              <a:solidFill>
                <a:sysClr val="windowText" lastClr="000000"/>
              </a:solidFill>
            </a:endParaRPr>
          </a:p>
        </p:txBody>
      </p:sp>
      <p:grpSp>
        <p:nvGrpSpPr>
          <p:cNvPr id="4" name="Group 19"/>
          <p:cNvGrpSpPr>
            <a:grpSpLocks/>
          </p:cNvGrpSpPr>
          <p:nvPr/>
        </p:nvGrpSpPr>
        <p:grpSpPr bwMode="auto">
          <a:xfrm>
            <a:off x="5410201" y="627064"/>
            <a:ext cx="5337175" cy="5914589"/>
            <a:chOff x="3733800" y="742950"/>
            <a:chExt cx="5337175" cy="5914589"/>
          </a:xfrm>
        </p:grpSpPr>
        <p:grpSp>
          <p:nvGrpSpPr>
            <p:cNvPr id="8203" name="Group 11"/>
            <p:cNvGrpSpPr>
              <a:grpSpLocks/>
            </p:cNvGrpSpPr>
            <p:nvPr/>
          </p:nvGrpSpPr>
          <p:grpSpPr bwMode="auto">
            <a:xfrm>
              <a:off x="3744913" y="742950"/>
              <a:ext cx="5326062" cy="5704900"/>
              <a:chOff x="3744913" y="742950"/>
              <a:chExt cx="5326062" cy="5704900"/>
            </a:xfrm>
          </p:grpSpPr>
          <p:pic>
            <p:nvPicPr>
              <p:cNvPr id="8205" name="Picture 40" descr="mobile-internet"/>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rot="675222">
                <a:off x="7105650" y="858838"/>
                <a:ext cx="942975" cy="1265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06" name="Picture 1" descr="TrendsMontage"/>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3744913" y="1103313"/>
                <a:ext cx="4648200" cy="5192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07" name="Rectangle 4"/>
              <p:cNvSpPr>
                <a:spLocks noChangeArrowheads="1"/>
              </p:cNvSpPr>
              <p:nvPr/>
            </p:nvSpPr>
            <p:spPr bwMode="auto">
              <a:xfrm>
                <a:off x="7805738" y="4570413"/>
                <a:ext cx="1265237" cy="187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28600" tIns="228600" rIns="228600" bIns="22860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a:r>
                  <a:rPr lang="en-US" altLang="en-US" i="1">
                    <a:solidFill>
                      <a:srgbClr val="00A4DE"/>
                    </a:solidFill>
                  </a:rPr>
                  <a:t>2+ billion</a:t>
                </a:r>
                <a:r>
                  <a:rPr lang="en-US" altLang="en-US" sz="1400">
                    <a:solidFill>
                      <a:srgbClr val="075314"/>
                    </a:solidFill>
                  </a:rPr>
                  <a:t> people on the Web by end 2011 </a:t>
                </a:r>
                <a:endParaRPr lang="en-US" altLang="en-US"/>
              </a:p>
            </p:txBody>
          </p:sp>
          <p:sp>
            <p:nvSpPr>
              <p:cNvPr id="8208" name="Rectangle 4"/>
              <p:cNvSpPr>
                <a:spLocks noChangeArrowheads="1"/>
              </p:cNvSpPr>
              <p:nvPr/>
            </p:nvSpPr>
            <p:spPr bwMode="auto">
              <a:xfrm>
                <a:off x="4297363" y="927631"/>
                <a:ext cx="1997075" cy="116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28600" tIns="228600" rIns="228600" bIns="22860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i="1">
                    <a:solidFill>
                      <a:srgbClr val="00A4DE"/>
                    </a:solidFill>
                  </a:rPr>
                  <a:t>30 billion</a:t>
                </a:r>
                <a:r>
                  <a:rPr lang="en-US" altLang="en-US" sz="1400">
                    <a:solidFill>
                      <a:srgbClr val="075314"/>
                    </a:solidFill>
                  </a:rPr>
                  <a:t> RFID tags today</a:t>
                </a:r>
                <a:br>
                  <a:rPr lang="en-US" altLang="en-US" sz="1400">
                    <a:solidFill>
                      <a:srgbClr val="075314"/>
                    </a:solidFill>
                  </a:rPr>
                </a:br>
                <a:r>
                  <a:rPr lang="en-US" altLang="en-US" sz="1400">
                    <a:solidFill>
                      <a:srgbClr val="075314"/>
                    </a:solidFill>
                  </a:rPr>
                  <a:t> (1.3B in 2005)</a:t>
                </a:r>
                <a:endParaRPr lang="en-US" altLang="en-US"/>
              </a:p>
            </p:txBody>
          </p:sp>
          <p:sp>
            <p:nvSpPr>
              <p:cNvPr id="8209" name="Rectangle 4"/>
              <p:cNvSpPr>
                <a:spLocks noChangeArrowheads="1"/>
              </p:cNvSpPr>
              <p:nvPr/>
            </p:nvSpPr>
            <p:spPr bwMode="auto">
              <a:xfrm>
                <a:off x="7747000" y="742950"/>
                <a:ext cx="1323975" cy="16619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28600" tIns="228600" rIns="228600" bIns="22860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a:r>
                  <a:rPr lang="en-US" altLang="en-US" i="1">
                    <a:solidFill>
                      <a:srgbClr val="00A4DE"/>
                    </a:solidFill>
                  </a:rPr>
                  <a:t>4.6 billion</a:t>
                </a:r>
                <a:r>
                  <a:rPr lang="en-US" altLang="en-US" sz="1400">
                    <a:solidFill>
                      <a:srgbClr val="075314"/>
                    </a:solidFill>
                  </a:rPr>
                  <a:t> camera phones world wide</a:t>
                </a:r>
                <a:endParaRPr lang="en-US" altLang="en-US"/>
              </a:p>
            </p:txBody>
          </p:sp>
          <p:sp>
            <p:nvSpPr>
              <p:cNvPr id="8210" name="Rectangle 5"/>
              <p:cNvSpPr>
                <a:spLocks noChangeArrowheads="1"/>
              </p:cNvSpPr>
              <p:nvPr/>
            </p:nvSpPr>
            <p:spPr bwMode="auto">
              <a:xfrm>
                <a:off x="7696200" y="2609850"/>
                <a:ext cx="1374775" cy="20005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28600" tIns="228600" rIns="228600" bIns="22860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a:r>
                  <a:rPr lang="en-US" altLang="en-US" i="1">
                    <a:solidFill>
                      <a:srgbClr val="00A4DE"/>
                    </a:solidFill>
                  </a:rPr>
                  <a:t>100s of millions of GPS enabled</a:t>
                </a:r>
                <a:r>
                  <a:rPr lang="en-US" altLang="en-US" sz="1400">
                    <a:solidFill>
                      <a:srgbClr val="075314"/>
                    </a:solidFill>
                  </a:rPr>
                  <a:t> devices sold annually</a:t>
                </a:r>
                <a:endParaRPr lang="en-US" altLang="en-US"/>
              </a:p>
            </p:txBody>
          </p:sp>
        </p:grpSp>
        <p:sp>
          <p:nvSpPr>
            <p:cNvPr id="8204" name="Rectangle 4"/>
            <p:cNvSpPr>
              <a:spLocks noChangeArrowheads="1"/>
            </p:cNvSpPr>
            <p:nvPr/>
          </p:nvSpPr>
          <p:spPr bwMode="auto">
            <a:xfrm>
              <a:off x="3733800" y="5487988"/>
              <a:ext cx="2374900" cy="116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28600" tIns="228600" rIns="228600" bIns="22860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i="1">
                  <a:solidFill>
                    <a:srgbClr val="00A4DE"/>
                  </a:solidFill>
                </a:rPr>
                <a:t>76 million</a:t>
              </a:r>
              <a:r>
                <a:rPr lang="en-US" altLang="en-US" sz="1400">
                  <a:solidFill>
                    <a:srgbClr val="075314"/>
                  </a:solidFill>
                </a:rPr>
                <a:t> smart meters in 2009…</a:t>
              </a:r>
              <a:br>
                <a:rPr lang="en-US" altLang="en-US" sz="1400">
                  <a:solidFill>
                    <a:srgbClr val="075314"/>
                  </a:solidFill>
                </a:rPr>
              </a:br>
              <a:r>
                <a:rPr lang="en-US" altLang="en-US" sz="1400">
                  <a:solidFill>
                    <a:srgbClr val="075314"/>
                  </a:solidFill>
                </a:rPr>
                <a:t> 200M by 2014 </a:t>
              </a:r>
              <a:endParaRPr lang="en-US" altLang="en-US"/>
            </a:p>
          </p:txBody>
        </p:sp>
      </p:grpSp>
      <p:sp>
        <p:nvSpPr>
          <p:cNvPr id="29" name="Trapezoid 28"/>
          <p:cNvSpPr/>
          <p:nvPr/>
        </p:nvSpPr>
        <p:spPr bwMode="auto">
          <a:xfrm rot="16200000">
            <a:off x="4779963" y="268288"/>
            <a:ext cx="5651500" cy="6334125"/>
          </a:xfrm>
          <a:prstGeom prst="trapezoid">
            <a:avLst>
              <a:gd name="adj" fmla="val 28745"/>
            </a:avLst>
          </a:prstGeom>
          <a:solidFill>
            <a:schemeClr val="tx2">
              <a:alpha val="10000"/>
            </a:schemeClr>
          </a:solidFill>
          <a:ln w="9525" cap="flat" cmpd="sng" algn="ctr">
            <a:noFill/>
            <a:prstDash val="solid"/>
            <a:round/>
            <a:headEnd type="none" w="med" len="med"/>
            <a:tailEnd type="none" w="med" len="med"/>
          </a:ln>
          <a:effectLst/>
        </p:spPr>
        <p:txBody>
          <a:bodyPr lIns="92075" tIns="46038" rIns="92075" bIns="46038"/>
          <a:lstStyle/>
          <a:p>
            <a:pPr>
              <a:spcBef>
                <a:spcPct val="50000"/>
              </a:spcBef>
              <a:defRPr/>
            </a:pPr>
            <a:endParaRPr lang="en-US" sz="1400"/>
          </a:p>
        </p:txBody>
      </p:sp>
      <p:sp>
        <p:nvSpPr>
          <p:cNvPr id="3" name="Rectangle 2"/>
          <p:cNvSpPr/>
          <p:nvPr/>
        </p:nvSpPr>
        <p:spPr>
          <a:xfrm>
            <a:off x="4056227" y="6292430"/>
            <a:ext cx="3076483" cy="341632"/>
          </a:xfrm>
          <a:prstGeom prst="rect">
            <a:avLst/>
          </a:prstGeom>
        </p:spPr>
        <p:txBody>
          <a:bodyPr wrap="none">
            <a:spAutoFit/>
          </a:bodyPr>
          <a:lstStyle/>
          <a:p>
            <a:pPr marL="228600" indent="-228600" defTabSz="914400">
              <a:lnSpc>
                <a:spcPct val="90000"/>
              </a:lnSpc>
              <a:spcBef>
                <a:spcPts val="1000"/>
              </a:spcBef>
              <a:defRPr/>
            </a:pPr>
            <a:r>
              <a:rPr lang="en-US" dirty="0">
                <a:latin typeface="Times New Roman" panose="02020603050405020304" pitchFamily="18" charset="0"/>
                <a:cs typeface="Times New Roman" panose="02020603050405020304" pitchFamily="18" charset="0"/>
              </a:rPr>
              <a:t>Fig </a:t>
            </a:r>
            <a:r>
              <a:rPr lang="en-US" dirty="0" smtClean="0">
                <a:latin typeface="Times New Roman" panose="02020603050405020304" pitchFamily="18" charset="0"/>
                <a:cs typeface="Times New Roman" panose="02020603050405020304" pitchFamily="18" charset="0"/>
              </a:rPr>
              <a:t>no.3 sources of big data [3]</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6284149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nodeType="afterGroup">
                            <p:stCondLst>
                              <p:cond delay="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3000"/>
                                        <p:tgtEl>
                                          <p:spTgt spid="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500"/>
                                        <p:tgtEl>
                                          <p:spTgt spid="29"/>
                                        </p:tgtEl>
                                      </p:cBhvr>
                                    </p:animEffect>
                                  </p:childTnLst>
                                </p:cTn>
                              </p:par>
                              <p:par>
                                <p:cTn id="25" presetID="22" presetClass="entr" presetSubtype="8"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lhc26.jpg"/>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2362200" y="440531"/>
            <a:ext cx="9144000" cy="585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19" name="TextBox 4"/>
          <p:cNvSpPr txBox="1">
            <a:spLocks noChangeArrowheads="1"/>
          </p:cNvSpPr>
          <p:nvPr/>
        </p:nvSpPr>
        <p:spPr bwMode="auto">
          <a:xfrm>
            <a:off x="1524000" y="6611938"/>
            <a:ext cx="2362200"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000">
                <a:solidFill>
                  <a:schemeClr val="bg1"/>
                </a:solidFill>
              </a:rPr>
              <a:t>Maximilien Brice, © CERN</a:t>
            </a:r>
          </a:p>
        </p:txBody>
      </p:sp>
      <p:sp>
        <p:nvSpPr>
          <p:cNvPr id="9220" name="Rectangle 1"/>
          <p:cNvSpPr>
            <a:spLocks noChangeArrowheads="1"/>
          </p:cNvSpPr>
          <p:nvPr/>
        </p:nvSpPr>
        <p:spPr bwMode="auto">
          <a:xfrm>
            <a:off x="3200400" y="6400800"/>
            <a:ext cx="64008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dirty="0">
                <a:latin typeface="Times New Roman" pitchFamily="18" charset="0"/>
                <a:cs typeface="Times New Roman" pitchFamily="18" charset="0"/>
              </a:rPr>
              <a:t>CERN’s Large </a:t>
            </a:r>
            <a:r>
              <a:rPr lang="en-US" altLang="en-US" dirty="0" err="1">
                <a:latin typeface="Times New Roman" pitchFamily="18" charset="0"/>
                <a:cs typeface="Times New Roman" pitchFamily="18" charset="0"/>
              </a:rPr>
              <a:t>Hydron</a:t>
            </a:r>
            <a:r>
              <a:rPr lang="en-US" altLang="en-US" dirty="0">
                <a:latin typeface="Times New Roman" pitchFamily="18" charset="0"/>
                <a:cs typeface="Times New Roman" pitchFamily="18" charset="0"/>
              </a:rPr>
              <a:t> Collider (LHC) generates 15 PB a year </a:t>
            </a:r>
          </a:p>
        </p:txBody>
      </p:sp>
    </p:spTree>
    <p:extLst>
      <p:ext uri="{BB962C8B-B14F-4D97-AF65-F5344CB8AC3E}">
        <p14:creationId xmlns="" xmlns:p14="http://schemas.microsoft.com/office/powerpoint/2010/main" val="945803642"/>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716280" y="960120"/>
            <a:ext cx="5425440" cy="867728"/>
          </a:xfrm>
          <a:solidFill>
            <a:srgbClr val="C00000"/>
          </a:solidFill>
        </p:spPr>
        <p:txBody>
          <a:bodyPr>
            <a:normAutofit fontScale="90000"/>
          </a:bodyPr>
          <a:lstStyle/>
          <a:p>
            <a:r>
              <a:rPr lang="en-US" altLang="en-US" dirty="0" smtClean="0">
                <a:latin typeface="Times New Roman" pitchFamily="18" charset="0"/>
                <a:cs typeface="Times New Roman" pitchFamily="18" charset="0"/>
              </a:rPr>
              <a:t/>
            </a:r>
            <a:br>
              <a:rPr lang="en-US" altLang="en-US" dirty="0" smtClean="0">
                <a:latin typeface="Times New Roman" pitchFamily="18" charset="0"/>
                <a:cs typeface="Times New Roman" pitchFamily="18" charset="0"/>
              </a:rPr>
            </a:br>
            <a:r>
              <a:rPr lang="en-US" altLang="en-US" dirty="0" smtClean="0">
                <a:latin typeface="Times New Roman" pitchFamily="18" charset="0"/>
                <a:cs typeface="Times New Roman" pitchFamily="18" charset="0"/>
              </a:rPr>
              <a:t>The Earth scope</a:t>
            </a:r>
          </a:p>
        </p:txBody>
      </p:sp>
      <p:sp>
        <p:nvSpPr>
          <p:cNvPr id="3" name="Content Placeholder 2"/>
          <p:cNvSpPr>
            <a:spLocks noGrp="1"/>
          </p:cNvSpPr>
          <p:nvPr>
            <p:ph idx="1"/>
          </p:nvPr>
        </p:nvSpPr>
        <p:spPr>
          <a:xfrm>
            <a:off x="289560" y="1569720"/>
            <a:ext cx="5806440" cy="4876800"/>
          </a:xfrm>
        </p:spPr>
        <p:txBody>
          <a:bodyPr rtlCol="0">
            <a:normAutofit/>
          </a:bodyPr>
          <a:lstStyle/>
          <a:p>
            <a:pPr marL="182880" indent="-182880" algn="just">
              <a:defRPr/>
            </a:pPr>
            <a:endParaRPr lang="en-US" sz="2400" dirty="0" smtClean="0">
              <a:latin typeface="Times New Roman" panose="02020603050405020304" pitchFamily="18" charset="0"/>
              <a:cs typeface="Times New Roman" panose="02020603050405020304" pitchFamily="18" charset="0"/>
            </a:endParaRPr>
          </a:p>
          <a:p>
            <a:pPr marL="182880" indent="-182880" algn="just">
              <a:defRPr/>
            </a:pPr>
            <a:r>
              <a:rPr lang="en-US" sz="2400" dirty="0" smtClean="0">
                <a:latin typeface="Times New Roman" panose="02020603050405020304" pitchFamily="18" charset="0"/>
                <a:cs typeface="Times New Roman" panose="02020603050405020304" pitchFamily="18" charset="0"/>
              </a:rPr>
              <a:t>The Earth scope </a:t>
            </a:r>
            <a:r>
              <a:rPr lang="en-US" sz="2400" dirty="0">
                <a:latin typeface="Times New Roman" panose="02020603050405020304" pitchFamily="18" charset="0"/>
                <a:cs typeface="Times New Roman" panose="02020603050405020304" pitchFamily="18" charset="0"/>
              </a:rPr>
              <a:t>is the world's largest science project. Designed to track North America's geological evolution, this observatory records data over 3.8 million square miles, amassing 67 terabytes of data. It analyzes seismic slips in the San Andreas fault, sure, but also the plume of magma underneath Yellowstone and much, much more. </a:t>
            </a:r>
          </a:p>
        </p:txBody>
      </p:sp>
      <p:sp>
        <p:nvSpPr>
          <p:cNvPr id="10244" name="Rectangle 1"/>
          <p:cNvSpPr>
            <a:spLocks noChangeArrowheads="1"/>
          </p:cNvSpPr>
          <p:nvPr/>
        </p:nvSpPr>
        <p:spPr bwMode="auto">
          <a:xfrm>
            <a:off x="1524000" y="-323166"/>
            <a:ext cx="412292"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a:t>1. </a:t>
            </a:r>
          </a:p>
          <a:p>
            <a:pPr eaLnBrk="0" hangingPunct="0"/>
            <a:r>
              <a:rPr lang="en-US" altLang="en-US"/>
              <a:t>  </a:t>
            </a:r>
          </a:p>
        </p:txBody>
      </p:sp>
      <p:pic>
        <p:nvPicPr>
          <p:cNvPr id="10245" name="Picture 2" descr="http://msnbcmedia3.msn.com/j/MSNBC/Components/Photo/_new/110901-Pop1Photo-hmed-0235p.grid-4x2.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715250" y="1447800"/>
            <a:ext cx="2933700" cy="3495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7"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8"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9" name="Slide Number Placeholder 6"/>
          <p:cNvSpPr>
            <a:spLocks noGrp="1"/>
          </p:cNvSpPr>
          <p:nvPr>
            <p:ph type="sldNum" sz="quarter" idx="4294967295"/>
          </p:nvPr>
        </p:nvSpPr>
        <p:spPr>
          <a:xfrm>
            <a:off x="8737600" y="6356350"/>
            <a:ext cx="2844800" cy="365125"/>
          </a:xfrm>
          <a:prstGeom prst="rect">
            <a:avLst/>
          </a:prstGeom>
        </p:spPr>
        <p:txBody>
          <a:bodyPr lIns="101882" tIns="50941" rIns="101882" bIns="50941"/>
          <a:lstStyle/>
          <a:p>
            <a:pPr>
              <a:defRPr/>
            </a:pPr>
            <a:fld id="{52B1B562-A0BB-4FF1-AF66-AE4960B90CB2}" type="slidenum">
              <a:rPr lang="en-US" smtClean="0"/>
              <a:pPr>
                <a:defRPr/>
              </a:pPr>
              <a:t>19</a:t>
            </a:fld>
            <a:endParaRPr lang="en-US"/>
          </a:p>
        </p:txBody>
      </p:sp>
      <p:sp>
        <p:nvSpPr>
          <p:cNvPr id="10" name="Rectangle 9"/>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1" name="Rectangle 10"/>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2"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19</a:t>
            </a:fld>
            <a:endParaRPr lang="en-US" dirty="0"/>
          </a:p>
        </p:txBody>
      </p:sp>
      <p:sp>
        <p:nvSpPr>
          <p:cNvPr id="13"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14"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5" name="Rectangle 14"/>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6"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 xmlns:p14="http://schemas.microsoft.com/office/powerpoint/2010/main" val="16105288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7230" y="1571566"/>
            <a:ext cx="7753277" cy="4638077"/>
          </a:xfrm>
          <a:solidFill>
            <a:srgbClr val="C00000"/>
          </a:solidFill>
        </p:spPr>
        <p:txBody>
          <a:bodyPr>
            <a:normAutofit fontScale="90000"/>
          </a:bodyPr>
          <a:lstStyle/>
          <a:p>
            <a:r>
              <a:rPr lang="en-IN" b="1" dirty="0" smtClean="0">
                <a:solidFill>
                  <a:schemeClr val="bg1"/>
                </a:solidFill>
              </a:rPr>
              <a:t/>
            </a:r>
            <a:br>
              <a:rPr lang="en-IN" b="1" dirty="0" smtClean="0">
                <a:solidFill>
                  <a:schemeClr val="bg1"/>
                </a:solidFill>
              </a:rPr>
            </a:br>
            <a:r>
              <a:rPr lang="en-IN" sz="4900" b="1" dirty="0" smtClean="0">
                <a:solidFill>
                  <a:schemeClr val="bg1"/>
                </a:solidFill>
                <a:latin typeface="Times New Roman" pitchFamily="18" charset="0"/>
                <a:cs typeface="Times New Roman" pitchFamily="18" charset="0"/>
              </a:rPr>
              <a:t/>
            </a:r>
            <a:br>
              <a:rPr lang="en-IN" sz="4900" b="1" dirty="0" smtClean="0">
                <a:solidFill>
                  <a:schemeClr val="bg1"/>
                </a:solidFill>
                <a:latin typeface="Times New Roman" pitchFamily="18" charset="0"/>
                <a:cs typeface="Times New Roman" pitchFamily="18" charset="0"/>
              </a:rPr>
            </a:br>
            <a:r>
              <a:rPr lang="en-IN" sz="4900" b="1" dirty="0" smtClean="0">
                <a:solidFill>
                  <a:schemeClr val="bg1"/>
                </a:solidFill>
                <a:latin typeface="Times New Roman" pitchFamily="18" charset="0"/>
                <a:cs typeface="Times New Roman" pitchFamily="18" charset="0"/>
              </a:rPr>
              <a:t/>
            </a:r>
            <a:br>
              <a:rPr lang="en-IN" sz="4900" b="1" dirty="0" smtClean="0">
                <a:solidFill>
                  <a:schemeClr val="bg1"/>
                </a:solidFill>
                <a:latin typeface="Times New Roman" pitchFamily="18" charset="0"/>
                <a:cs typeface="Times New Roman" pitchFamily="18" charset="0"/>
              </a:rPr>
            </a:br>
            <a:r>
              <a:rPr lang="en-IN" sz="4900" b="1" dirty="0" smtClean="0">
                <a:solidFill>
                  <a:schemeClr val="bg1"/>
                </a:solidFill>
                <a:latin typeface="Times New Roman" pitchFamily="18" charset="0"/>
                <a:cs typeface="Times New Roman" pitchFamily="18" charset="0"/>
              </a:rPr>
              <a:t>Innovations &amp; Inventions in Computer Science &amp; Engineering/ Information Technology </a:t>
            </a:r>
            <a:r>
              <a:rPr lang="en-US" sz="4900" b="1" dirty="0" smtClean="0">
                <a:solidFill>
                  <a:schemeClr val="bg1"/>
                </a:solidFill>
                <a:latin typeface="Times New Roman" pitchFamily="18" charset="0"/>
                <a:cs typeface="Times New Roman" pitchFamily="18" charset="0"/>
              </a:rPr>
              <a:t>CST-156 </a:t>
            </a:r>
            <a:r>
              <a:rPr lang="en-US" b="1" dirty="0" smtClean="0">
                <a:solidFill>
                  <a:schemeClr val="bg1"/>
                </a:solidFill>
              </a:rPr>
              <a:t/>
            </a:r>
            <a:br>
              <a:rPr lang="en-US" b="1" dirty="0" smtClean="0">
                <a:solidFill>
                  <a:schemeClr val="bg1"/>
                </a:solidFill>
              </a:rPr>
            </a:br>
            <a:r>
              <a:rPr lang="en-IN" b="1" dirty="0" smtClean="0">
                <a:solidFill>
                  <a:schemeClr val="bg1"/>
                </a:solidFill>
              </a:rPr>
              <a:t/>
            </a:r>
            <a:br>
              <a:rPr lang="en-IN" b="1" dirty="0" smtClean="0">
                <a:solidFill>
                  <a:schemeClr val="bg1"/>
                </a:solidFill>
              </a:rPr>
            </a:br>
            <a:endParaRPr lang="en-IN" b="1" dirty="0">
              <a:solidFill>
                <a:schemeClr val="bg1"/>
              </a:solidFill>
              <a:latin typeface="Arial" pitchFamily="34" charset="0"/>
              <a:cs typeface="Arial" pitchFamily="34" charset="0"/>
            </a:endParaRPr>
          </a:p>
        </p:txBody>
      </p:sp>
      <p:sp>
        <p:nvSpPr>
          <p:cNvPr id="10" name="Slide Number Placeholder 9"/>
          <p:cNvSpPr>
            <a:spLocks noGrp="1"/>
          </p:cNvSpPr>
          <p:nvPr>
            <p:ph type="sldNum" sz="quarter" idx="12"/>
          </p:nvPr>
        </p:nvSpPr>
        <p:spPr>
          <a:xfrm>
            <a:off x="2967039" y="6385558"/>
            <a:ext cx="7381767" cy="472442"/>
          </a:xfrm>
        </p:spPr>
        <p:txBody>
          <a:bodyPr/>
          <a:lstStyle/>
          <a:p>
            <a:r>
              <a:rPr lang="en-IN" sz="2800" b="1" dirty="0">
                <a:solidFill>
                  <a:schemeClr val="bg1"/>
                </a:solidFill>
                <a:latin typeface="Times New Roman" panose="02020603050405020304" pitchFamily="18" charset="0"/>
                <a:cs typeface="Times New Roman" panose="02020603050405020304" pitchFamily="18" charset="0"/>
              </a:rPr>
              <a:t>University Institute of Applied Science</a:t>
            </a:r>
          </a:p>
        </p:txBody>
      </p:sp>
      <p:sp>
        <p:nvSpPr>
          <p:cNvPr id="5" name="Rectangle 4"/>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6"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7"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8"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Rectangle 8"/>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1" name="Rectangle 10"/>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2"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2</a:t>
            </a:fld>
            <a:endParaRPr lang="en-US" dirty="0"/>
          </a:p>
        </p:txBody>
      </p:sp>
      <p:sp>
        <p:nvSpPr>
          <p:cNvPr id="13"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14"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5" name="Rectangle 14"/>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6"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 xmlns:p14="http://schemas.microsoft.com/office/powerpoint/2010/main" val="21054613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2072640" y="701040"/>
            <a:ext cx="5029200" cy="989648"/>
          </a:xfrm>
          <a:solidFill>
            <a:srgbClr val="C00000"/>
          </a:solidFill>
        </p:spPr>
        <p:txBody>
          <a:bodyPr>
            <a:normAutofit/>
          </a:bodyPr>
          <a:lstStyle/>
          <a:p>
            <a:r>
              <a:rPr lang="en-US" altLang="en-US" dirty="0" smtClean="0">
                <a:latin typeface="Times New Roman" pitchFamily="18" charset="0"/>
                <a:cs typeface="Times New Roman" pitchFamily="18" charset="0"/>
              </a:rPr>
              <a:t>Variety (Complexity) </a:t>
            </a:r>
          </a:p>
        </p:txBody>
      </p:sp>
      <p:sp>
        <p:nvSpPr>
          <p:cNvPr id="3" name="Content Placeholder 2"/>
          <p:cNvSpPr>
            <a:spLocks noGrp="1"/>
          </p:cNvSpPr>
          <p:nvPr>
            <p:ph idx="1"/>
          </p:nvPr>
        </p:nvSpPr>
        <p:spPr>
          <a:xfrm>
            <a:off x="838200" y="1708150"/>
            <a:ext cx="6096001" cy="4648200"/>
          </a:xfrm>
        </p:spPr>
        <p:txBody>
          <a:bodyPr rtlCol="0">
            <a:noAutofit/>
          </a:bodyPr>
          <a:lstStyle/>
          <a:p>
            <a:pPr>
              <a:defRPr/>
            </a:pPr>
            <a:r>
              <a:rPr lang="en-US" dirty="0">
                <a:latin typeface="Times New Roman" panose="02020603050405020304" pitchFamily="18" charset="0"/>
                <a:cs typeface="Times New Roman" panose="02020603050405020304" pitchFamily="18" charset="0"/>
              </a:rPr>
              <a:t>Relational Data (Tables/Transaction/Legacy Data)</a:t>
            </a:r>
          </a:p>
          <a:p>
            <a:pPr>
              <a:defRPr/>
            </a:pPr>
            <a:r>
              <a:rPr lang="en-US" dirty="0">
                <a:latin typeface="Times New Roman" panose="02020603050405020304" pitchFamily="18" charset="0"/>
                <a:cs typeface="Times New Roman" panose="02020603050405020304" pitchFamily="18" charset="0"/>
              </a:rPr>
              <a:t>Text Data (Web)</a:t>
            </a:r>
          </a:p>
          <a:p>
            <a:pPr>
              <a:defRPr/>
            </a:pPr>
            <a:r>
              <a:rPr lang="en-US" dirty="0">
                <a:latin typeface="Times New Roman" panose="02020603050405020304" pitchFamily="18" charset="0"/>
                <a:cs typeface="Times New Roman" panose="02020603050405020304" pitchFamily="18" charset="0"/>
              </a:rPr>
              <a:t>Semi-structured Data (XML) </a:t>
            </a:r>
          </a:p>
          <a:p>
            <a:pPr>
              <a:defRPr/>
            </a:pPr>
            <a:r>
              <a:rPr lang="en-US" dirty="0">
                <a:latin typeface="Times New Roman" panose="02020603050405020304" pitchFamily="18" charset="0"/>
                <a:cs typeface="Times New Roman" panose="02020603050405020304" pitchFamily="18" charset="0"/>
              </a:rPr>
              <a:t>Graph Data</a:t>
            </a:r>
          </a:p>
          <a:p>
            <a:pPr lvl="1">
              <a:defRPr/>
            </a:pPr>
            <a:r>
              <a:rPr lang="en-US" sz="2800" dirty="0">
                <a:latin typeface="Times New Roman" panose="02020603050405020304" pitchFamily="18" charset="0"/>
                <a:cs typeface="Times New Roman" panose="02020603050405020304" pitchFamily="18" charset="0"/>
              </a:rPr>
              <a:t>Social Network, Semantic Web (RDF), </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a:defRPr/>
            </a:pPr>
            <a:r>
              <a:rPr lang="en-US" dirty="0">
                <a:latin typeface="Times New Roman" panose="02020603050405020304" pitchFamily="18" charset="0"/>
                <a:cs typeface="Times New Roman" panose="02020603050405020304" pitchFamily="18" charset="0"/>
              </a:rPr>
              <a:t>Streaming Data </a:t>
            </a:r>
          </a:p>
          <a:p>
            <a:pPr marL="0" indent="0">
              <a:buNone/>
              <a:defRPr/>
            </a:pPr>
            <a:endParaRPr lang="en-US" sz="2400" dirty="0"/>
          </a:p>
        </p:txBody>
      </p:sp>
      <p:pic>
        <p:nvPicPr>
          <p:cNvPr id="11268" name="Picture 3"/>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9538971" y="979488"/>
            <a:ext cx="1814829" cy="1123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269" name="Picture 4"/>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7659371" y="1006474"/>
            <a:ext cx="1558925" cy="1169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270" name="Picture 5"/>
          <p:cNvPicPr>
            <a:picLocks noChangeAspect="1"/>
          </p:cNvPicPr>
          <p:nvPr/>
        </p:nvPicPr>
        <p:blipFill>
          <a:blip r:embed="rId4">
            <a:extLst>
              <a:ext uri="{28A0092B-C50C-407E-A947-70E740481C1C}">
                <a14:useLocalDpi xmlns="" xmlns:a14="http://schemas.microsoft.com/office/drawing/2010/main" val="0"/>
              </a:ext>
            </a:extLst>
          </a:blip>
          <a:srcRect/>
          <a:stretch>
            <a:fillRect/>
          </a:stretch>
        </p:blipFill>
        <p:spPr bwMode="auto">
          <a:xfrm>
            <a:off x="9698355" y="2838450"/>
            <a:ext cx="1174750" cy="900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271" name="Picture 6"/>
          <p:cNvPicPr>
            <a:picLocks noChangeAspect="1"/>
          </p:cNvPicPr>
          <p:nvPr/>
        </p:nvPicPr>
        <p:blipFill>
          <a:blip r:embed="rId5">
            <a:extLst>
              <a:ext uri="{28A0092B-C50C-407E-A947-70E740481C1C}">
                <a14:useLocalDpi xmlns="" xmlns:a14="http://schemas.microsoft.com/office/drawing/2010/main" val="0"/>
              </a:ext>
            </a:extLst>
          </a:blip>
          <a:srcRect/>
          <a:stretch>
            <a:fillRect/>
          </a:stretch>
        </p:blipFill>
        <p:spPr bwMode="auto">
          <a:xfrm>
            <a:off x="9195436" y="4311651"/>
            <a:ext cx="1790700" cy="1057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272" name="Picture 7"/>
          <p:cNvPicPr>
            <a:picLocks noChangeAspect="1"/>
          </p:cNvPicPr>
          <p:nvPr/>
        </p:nvPicPr>
        <p:blipFill>
          <a:blip r:embed="rId6">
            <a:extLst>
              <a:ext uri="{28A0092B-C50C-407E-A947-70E740481C1C}">
                <a14:useLocalDpi xmlns="" xmlns:a14="http://schemas.microsoft.com/office/drawing/2010/main" val="0"/>
              </a:ext>
            </a:extLst>
          </a:blip>
          <a:srcRect/>
          <a:stretch>
            <a:fillRect/>
          </a:stretch>
        </p:blipFill>
        <p:spPr bwMode="auto">
          <a:xfrm>
            <a:off x="7301865" y="2601121"/>
            <a:ext cx="1590675" cy="1204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273" name="Picture 8"/>
          <p:cNvPicPr>
            <a:picLocks noChangeAspect="1"/>
          </p:cNvPicPr>
          <p:nvPr/>
        </p:nvPicPr>
        <p:blipFill>
          <a:blip r:embed="rId7">
            <a:extLst>
              <a:ext uri="{28A0092B-C50C-407E-A947-70E740481C1C}">
                <a14:useLocalDpi xmlns="" xmlns:a14="http://schemas.microsoft.com/office/drawing/2010/main" val="0"/>
              </a:ext>
            </a:extLst>
          </a:blip>
          <a:srcRect/>
          <a:stretch>
            <a:fillRect/>
          </a:stretch>
        </p:blipFill>
        <p:spPr bwMode="auto">
          <a:xfrm>
            <a:off x="7365365" y="4230692"/>
            <a:ext cx="1527175" cy="1235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Slide Number Placeholder 9"/>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312BE1-7364-4A7E-BB1B-16CB97767888}" type="slidenum">
              <a:rPr lang="en-US" altLang="en-US">
                <a:solidFill>
                  <a:srgbClr val="898989"/>
                </a:solidFill>
              </a:rPr>
              <a:pPr/>
              <a:t>20</a:t>
            </a:fld>
            <a:endParaRPr lang="en-US" altLang="en-US">
              <a:solidFill>
                <a:srgbClr val="898989"/>
              </a:solidFill>
            </a:endParaRPr>
          </a:p>
        </p:txBody>
      </p:sp>
      <p:sp>
        <p:nvSpPr>
          <p:cNvPr id="11" name="Rectangle 10"/>
          <p:cNvSpPr/>
          <p:nvPr/>
        </p:nvSpPr>
        <p:spPr>
          <a:xfrm>
            <a:off x="6431280" y="6126162"/>
            <a:ext cx="4922520" cy="731838"/>
          </a:xfrm>
          <a:prstGeom prst="rect">
            <a:avLst/>
          </a:prstGeom>
          <a:solidFill>
            <a:srgbClr val="FDFFC5"/>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FF"/>
                </a:solidFill>
                <a:latin typeface="Times New Roman" pitchFamily="18" charset="0"/>
                <a:cs typeface="Times New Roman" pitchFamily="18" charset="0"/>
              </a:rPr>
              <a:t>To extract knowledge</a:t>
            </a:r>
            <a:r>
              <a:rPr lang="en-US" dirty="0">
                <a:solidFill>
                  <a:srgbClr val="0000FF"/>
                </a:solidFill>
                <a:latin typeface="Times New Roman" pitchFamily="18" charset="0"/>
                <a:cs typeface="Times New Roman" pitchFamily="18" charset="0"/>
                <a:sym typeface="Wingdings"/>
              </a:rPr>
              <a:t> all these types of data need to linked together</a:t>
            </a:r>
            <a:endParaRPr lang="en-US" dirty="0">
              <a:solidFill>
                <a:srgbClr val="0000FF"/>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30130773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txBox="1">
            <a:spLocks/>
          </p:cNvSpPr>
          <p:nvPr/>
        </p:nvSpPr>
        <p:spPr bwMode="auto">
          <a:xfrm>
            <a:off x="2727960" y="0"/>
            <a:ext cx="7495540" cy="622300"/>
          </a:xfrm>
          <a:prstGeom prst="rect">
            <a:avLst/>
          </a:prstGeom>
          <a:solidFill>
            <a:srgbClr val="C00000"/>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defTabSz="457200">
              <a:defRPr>
                <a:solidFill>
                  <a:schemeClr val="tx1"/>
                </a:solidFill>
                <a:latin typeface="Calibri" panose="020F0502020204030204" pitchFamily="34" charset="0"/>
              </a:defRPr>
            </a:lvl1pPr>
            <a:lvl2pPr marL="742950" indent="-285750" defTabSz="457200">
              <a:defRPr>
                <a:solidFill>
                  <a:schemeClr val="tx1"/>
                </a:solidFill>
                <a:latin typeface="Calibri" panose="020F0502020204030204" pitchFamily="34" charset="0"/>
              </a:defRPr>
            </a:lvl2pPr>
            <a:lvl3pPr marL="1143000" indent="-228600" defTabSz="457200">
              <a:defRPr>
                <a:solidFill>
                  <a:schemeClr val="tx1"/>
                </a:solidFill>
                <a:latin typeface="Calibri" panose="020F0502020204030204" pitchFamily="34" charset="0"/>
              </a:defRPr>
            </a:lvl3pPr>
            <a:lvl4pPr marL="1600200" indent="-228600" defTabSz="457200">
              <a:defRPr>
                <a:solidFill>
                  <a:schemeClr val="tx1"/>
                </a:solidFill>
                <a:latin typeface="Calibri" panose="020F0502020204030204" pitchFamily="34" charset="0"/>
              </a:defRPr>
            </a:lvl4pPr>
            <a:lvl5pPr marL="2057400" indent="-228600" defTabSz="4572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a:r>
              <a:rPr lang="en-US" altLang="en-US" sz="2800" b="1" dirty="0">
                <a:latin typeface="Times New Roman" pitchFamily="18" charset="0"/>
                <a:cs typeface="Times New Roman" pitchFamily="18" charset="0"/>
              </a:rPr>
              <a:t>A Single View to the Customer</a:t>
            </a:r>
          </a:p>
        </p:txBody>
      </p:sp>
      <p:pic>
        <p:nvPicPr>
          <p:cNvPr id="12291" name="Picture 7"/>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4775200" y="1547813"/>
            <a:ext cx="2476500" cy="2476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292" name="TextBox 8"/>
          <p:cNvSpPr txBox="1">
            <a:spLocks noChangeArrowheads="1"/>
          </p:cNvSpPr>
          <p:nvPr/>
        </p:nvSpPr>
        <p:spPr bwMode="auto">
          <a:xfrm>
            <a:off x="5238750" y="3213101"/>
            <a:ext cx="1633538"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800" b="1" dirty="0">
                <a:solidFill>
                  <a:schemeClr val="bg1"/>
                </a:solidFill>
              </a:rPr>
              <a:t>Customer</a:t>
            </a:r>
          </a:p>
        </p:txBody>
      </p:sp>
      <p:pic>
        <p:nvPicPr>
          <p:cNvPr id="12293" name="Picture 9"/>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4043363" y="898525"/>
            <a:ext cx="730250"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294" name="Picture 10"/>
          <p:cNvPicPr>
            <a:picLocks noChangeAspect="1"/>
          </p:cNvPicPr>
          <p:nvPr/>
        </p:nvPicPr>
        <p:blipFill>
          <a:blip r:embed="rId4">
            <a:extLst>
              <a:ext uri="{28A0092B-C50C-407E-A947-70E740481C1C}">
                <a14:useLocalDpi xmlns="" xmlns:a14="http://schemas.microsoft.com/office/drawing/2010/main" val="0"/>
              </a:ext>
            </a:extLst>
          </a:blip>
          <a:srcRect/>
          <a:stretch>
            <a:fillRect/>
          </a:stretch>
        </p:blipFill>
        <p:spPr bwMode="auto">
          <a:xfrm>
            <a:off x="2830514" y="1462088"/>
            <a:ext cx="465137" cy="450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295" name="Picture 11"/>
          <p:cNvPicPr>
            <a:picLocks noChangeAspect="1"/>
          </p:cNvPicPr>
          <p:nvPr/>
        </p:nvPicPr>
        <p:blipFill>
          <a:blip r:embed="rId5">
            <a:extLst>
              <a:ext uri="{28A0092B-C50C-407E-A947-70E740481C1C}">
                <a14:useLocalDpi xmlns="" xmlns:a14="http://schemas.microsoft.com/office/drawing/2010/main" val="0"/>
              </a:ext>
            </a:extLst>
          </a:blip>
          <a:srcRect/>
          <a:stretch>
            <a:fillRect/>
          </a:stretch>
        </p:blipFill>
        <p:spPr bwMode="auto">
          <a:xfrm>
            <a:off x="3154364" y="1044575"/>
            <a:ext cx="788987"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Oval 12"/>
          <p:cNvSpPr/>
          <p:nvPr/>
        </p:nvSpPr>
        <p:spPr>
          <a:xfrm>
            <a:off x="3816351" y="1476376"/>
            <a:ext cx="855663" cy="862013"/>
          </a:xfrm>
          <a:prstGeom prst="ellipse">
            <a:avLst/>
          </a:prstGeom>
        </p:spPr>
        <p:style>
          <a:lnRef idx="3">
            <a:schemeClr val="lt1"/>
          </a:lnRef>
          <a:fillRef idx="1">
            <a:schemeClr val="accent4"/>
          </a:fillRef>
          <a:effectRef idx="1">
            <a:schemeClr val="accent4"/>
          </a:effectRef>
          <a:fontRef idx="minor">
            <a:schemeClr val="lt1"/>
          </a:fontRef>
        </p:style>
        <p:txBody>
          <a:bodyPr anchor="ctr"/>
          <a:lstStyle/>
          <a:p>
            <a:pPr algn="ctr">
              <a:defRPr/>
            </a:pPr>
            <a:r>
              <a:rPr lang="en-US" sz="1050" dirty="0"/>
              <a:t>Social Media</a:t>
            </a:r>
          </a:p>
        </p:txBody>
      </p:sp>
      <p:cxnSp>
        <p:nvCxnSpPr>
          <p:cNvPr id="14" name="Straight Connector 13"/>
          <p:cNvCxnSpPr/>
          <p:nvPr/>
        </p:nvCxnSpPr>
        <p:spPr>
          <a:xfrm flipH="1" flipV="1">
            <a:off x="4521200" y="2286000"/>
            <a:ext cx="939800" cy="8001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flipV="1">
            <a:off x="4000500" y="3490913"/>
            <a:ext cx="86518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152776" y="3022601"/>
            <a:ext cx="854075" cy="860425"/>
          </a:xfrm>
          <a:prstGeom prst="ellipse">
            <a:avLst/>
          </a:prstGeom>
        </p:spPr>
        <p:style>
          <a:lnRef idx="3">
            <a:schemeClr val="lt1"/>
          </a:lnRef>
          <a:fillRef idx="1">
            <a:schemeClr val="accent3"/>
          </a:fillRef>
          <a:effectRef idx="1">
            <a:schemeClr val="accent3"/>
          </a:effectRef>
          <a:fontRef idx="minor">
            <a:schemeClr val="lt1"/>
          </a:fontRef>
        </p:style>
        <p:txBody>
          <a:bodyPr anchor="ctr"/>
          <a:lstStyle/>
          <a:p>
            <a:pPr algn="ctr">
              <a:defRPr/>
            </a:pPr>
            <a:r>
              <a:rPr lang="en-US" sz="1050" dirty="0"/>
              <a:t>Gaming</a:t>
            </a:r>
          </a:p>
        </p:txBody>
      </p:sp>
      <p:cxnSp>
        <p:nvCxnSpPr>
          <p:cNvPr id="19" name="Straight Connector 18"/>
          <p:cNvCxnSpPr>
            <a:endCxn id="10" idx="2"/>
          </p:cNvCxnSpPr>
          <p:nvPr/>
        </p:nvCxnSpPr>
        <p:spPr>
          <a:xfrm flipV="1">
            <a:off x="4318000" y="1173163"/>
            <a:ext cx="90488" cy="30321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3" idx="1"/>
          </p:cNvCxnSpPr>
          <p:nvPr/>
        </p:nvCxnSpPr>
        <p:spPr>
          <a:xfrm flipH="1" flipV="1">
            <a:off x="3670301" y="1325563"/>
            <a:ext cx="271463" cy="27781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13" idx="2"/>
          </p:cNvCxnSpPr>
          <p:nvPr/>
        </p:nvCxnSpPr>
        <p:spPr>
          <a:xfrm>
            <a:off x="3295650" y="1703388"/>
            <a:ext cx="520700" cy="203200"/>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32" idx="6"/>
          </p:cNvCxnSpPr>
          <p:nvPr/>
        </p:nvCxnSpPr>
        <p:spPr>
          <a:xfrm flipH="1">
            <a:off x="4670426" y="4024313"/>
            <a:ext cx="676275" cy="9144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3814763" y="4508501"/>
            <a:ext cx="855662" cy="860425"/>
          </a:xfrm>
          <a:prstGeom prst="ellipse">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800" dirty="0"/>
              <a:t>Entertain</a:t>
            </a:r>
          </a:p>
        </p:txBody>
      </p:sp>
      <p:sp>
        <p:nvSpPr>
          <p:cNvPr id="39" name="Oval 38"/>
          <p:cNvSpPr/>
          <p:nvPr/>
        </p:nvSpPr>
        <p:spPr>
          <a:xfrm>
            <a:off x="7458076" y="1423989"/>
            <a:ext cx="855663" cy="860425"/>
          </a:xfrm>
          <a:prstGeom prst="ellipse">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r>
              <a:rPr lang="en-US" sz="1000" dirty="0"/>
              <a:t>Banking</a:t>
            </a:r>
          </a:p>
          <a:p>
            <a:pPr algn="ctr">
              <a:defRPr/>
            </a:pPr>
            <a:r>
              <a:rPr lang="en-US" sz="1000" dirty="0"/>
              <a:t>Finance</a:t>
            </a:r>
          </a:p>
        </p:txBody>
      </p:sp>
      <p:cxnSp>
        <p:nvCxnSpPr>
          <p:cNvPr id="40" name="Straight Connector 39"/>
          <p:cNvCxnSpPr/>
          <p:nvPr/>
        </p:nvCxnSpPr>
        <p:spPr>
          <a:xfrm flipH="1">
            <a:off x="6677026" y="2182814"/>
            <a:ext cx="906463" cy="9286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1" name="Oval 40"/>
          <p:cNvSpPr/>
          <p:nvPr/>
        </p:nvSpPr>
        <p:spPr>
          <a:xfrm>
            <a:off x="8039101" y="3022601"/>
            <a:ext cx="854075" cy="860425"/>
          </a:xfrm>
          <a:prstGeom prst="ellipse">
            <a:avLst/>
          </a:prstGeom>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sz="1050" dirty="0"/>
          </a:p>
          <a:p>
            <a:pPr algn="ctr">
              <a:defRPr/>
            </a:pPr>
            <a:r>
              <a:rPr lang="en-US" sz="1050" dirty="0"/>
              <a:t>Our</a:t>
            </a:r>
          </a:p>
          <a:p>
            <a:pPr algn="ctr">
              <a:defRPr/>
            </a:pPr>
            <a:r>
              <a:rPr lang="en-US" sz="1050" dirty="0"/>
              <a:t>Known</a:t>
            </a:r>
          </a:p>
          <a:p>
            <a:pPr algn="ctr">
              <a:defRPr/>
            </a:pPr>
            <a:r>
              <a:rPr lang="en-US" sz="1050" dirty="0"/>
              <a:t>History</a:t>
            </a:r>
          </a:p>
          <a:p>
            <a:pPr algn="ctr">
              <a:defRPr/>
            </a:pPr>
            <a:endParaRPr lang="en-US" sz="1050" dirty="0"/>
          </a:p>
        </p:txBody>
      </p:sp>
      <p:sp>
        <p:nvSpPr>
          <p:cNvPr id="42" name="Oval 41"/>
          <p:cNvSpPr/>
          <p:nvPr/>
        </p:nvSpPr>
        <p:spPr>
          <a:xfrm>
            <a:off x="7318376" y="4508501"/>
            <a:ext cx="855663" cy="860425"/>
          </a:xfrm>
          <a:prstGeom prst="ellipse">
            <a:avLst/>
          </a:prstGeom>
        </p:spPr>
        <p:style>
          <a:lnRef idx="3">
            <a:schemeClr val="lt1"/>
          </a:lnRef>
          <a:fillRef idx="1">
            <a:schemeClr val="accent1"/>
          </a:fillRef>
          <a:effectRef idx="1">
            <a:schemeClr val="accent1"/>
          </a:effectRef>
          <a:fontRef idx="minor">
            <a:schemeClr val="lt1"/>
          </a:fontRef>
        </p:style>
        <p:txBody>
          <a:bodyPr anchor="ctr"/>
          <a:lstStyle/>
          <a:p>
            <a:pPr algn="ctr">
              <a:defRPr/>
            </a:pPr>
            <a:r>
              <a:rPr lang="en-US" sz="900" dirty="0"/>
              <a:t>Purchase</a:t>
            </a:r>
          </a:p>
        </p:txBody>
      </p:sp>
      <p:cxnSp>
        <p:nvCxnSpPr>
          <p:cNvPr id="45" name="Straight Connector 44"/>
          <p:cNvCxnSpPr>
            <a:endCxn id="42" idx="2"/>
          </p:cNvCxnSpPr>
          <p:nvPr/>
        </p:nvCxnSpPr>
        <p:spPr>
          <a:xfrm>
            <a:off x="6677025" y="4024313"/>
            <a:ext cx="641350" cy="9144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7165975" y="3502025"/>
            <a:ext cx="86518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12311" name="Picture 51"/>
          <p:cNvPicPr>
            <a:picLocks noChangeAspect="1"/>
          </p:cNvPicPr>
          <p:nvPr/>
        </p:nvPicPr>
        <p:blipFill>
          <a:blip r:embed="rId6">
            <a:extLst>
              <a:ext uri="{28A0092B-C50C-407E-A947-70E740481C1C}">
                <a14:useLocalDpi xmlns="" xmlns:a14="http://schemas.microsoft.com/office/drawing/2010/main" val="0"/>
              </a:ext>
            </a:extLst>
          </a:blip>
          <a:srcRect/>
          <a:stretch>
            <a:fillRect/>
          </a:stretch>
        </p:blipFill>
        <p:spPr bwMode="auto">
          <a:xfrm>
            <a:off x="2209800" y="2779714"/>
            <a:ext cx="827088" cy="268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12" name="Picture 52"/>
          <p:cNvPicPr>
            <a:picLocks noChangeAspect="1"/>
          </p:cNvPicPr>
          <p:nvPr/>
        </p:nvPicPr>
        <p:blipFill>
          <a:blip r:embed="rId7">
            <a:extLst>
              <a:ext uri="{28A0092B-C50C-407E-A947-70E740481C1C}">
                <a14:useLocalDpi xmlns="" xmlns:a14="http://schemas.microsoft.com/office/drawing/2010/main" val="0"/>
              </a:ext>
            </a:extLst>
          </a:blip>
          <a:srcRect/>
          <a:stretch>
            <a:fillRect/>
          </a:stretch>
        </p:blipFill>
        <p:spPr bwMode="auto">
          <a:xfrm>
            <a:off x="1960563" y="3263901"/>
            <a:ext cx="868362"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4" name="Straight Connector 53"/>
          <p:cNvCxnSpPr/>
          <p:nvPr/>
        </p:nvCxnSpPr>
        <p:spPr>
          <a:xfrm>
            <a:off x="2633663" y="3059114"/>
            <a:ext cx="520700" cy="204787"/>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18" idx="2"/>
          </p:cNvCxnSpPr>
          <p:nvPr/>
        </p:nvCxnSpPr>
        <p:spPr>
          <a:xfrm flipV="1">
            <a:off x="2659063" y="3452813"/>
            <a:ext cx="493712" cy="4921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12315" name="Picture 58"/>
          <p:cNvPicPr>
            <a:picLocks noChangeAspect="1"/>
          </p:cNvPicPr>
          <p:nvPr/>
        </p:nvPicPr>
        <p:blipFill>
          <a:blip r:embed="rId8">
            <a:extLst>
              <a:ext uri="{28A0092B-C50C-407E-A947-70E740481C1C}">
                <a14:useLocalDpi xmlns="" xmlns:a14="http://schemas.microsoft.com/office/drawing/2010/main" val="0"/>
              </a:ext>
            </a:extLst>
          </a:blip>
          <a:srcRect/>
          <a:stretch>
            <a:fillRect/>
          </a:stretch>
        </p:blipFill>
        <p:spPr bwMode="auto">
          <a:xfrm>
            <a:off x="2646363" y="4811713"/>
            <a:ext cx="6524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16" name="Picture 59"/>
          <p:cNvPicPr>
            <a:picLocks noChangeAspect="1"/>
          </p:cNvPicPr>
          <p:nvPr/>
        </p:nvPicPr>
        <p:blipFill>
          <a:blip r:embed="rId9">
            <a:extLst>
              <a:ext uri="{28A0092B-C50C-407E-A947-70E740481C1C}">
                <a14:useLocalDpi xmlns="" xmlns:a14="http://schemas.microsoft.com/office/drawing/2010/main" val="0"/>
              </a:ext>
            </a:extLst>
          </a:blip>
          <a:srcRect/>
          <a:stretch>
            <a:fillRect/>
          </a:stretch>
        </p:blipFill>
        <p:spPr bwMode="auto">
          <a:xfrm>
            <a:off x="2689225" y="5259389"/>
            <a:ext cx="833438" cy="371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17" name="Picture 60"/>
          <p:cNvPicPr>
            <a:picLocks noChangeAspect="1"/>
          </p:cNvPicPr>
          <p:nvPr/>
        </p:nvPicPr>
        <p:blipFill>
          <a:blip r:embed="rId10">
            <a:extLst>
              <a:ext uri="{28A0092B-C50C-407E-A947-70E740481C1C}">
                <a14:useLocalDpi xmlns="" xmlns:a14="http://schemas.microsoft.com/office/drawing/2010/main" val="0"/>
              </a:ext>
            </a:extLst>
          </a:blip>
          <a:srcRect/>
          <a:stretch>
            <a:fillRect/>
          </a:stretch>
        </p:blipFill>
        <p:spPr bwMode="auto">
          <a:xfrm>
            <a:off x="3700464" y="5580063"/>
            <a:ext cx="541337" cy="41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2" name="Straight Connector 61"/>
          <p:cNvCxnSpPr/>
          <p:nvPr/>
        </p:nvCxnSpPr>
        <p:spPr>
          <a:xfrm flipV="1">
            <a:off x="3284538" y="4922838"/>
            <a:ext cx="493712" cy="4921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60" idx="3"/>
          </p:cNvCxnSpPr>
          <p:nvPr/>
        </p:nvCxnSpPr>
        <p:spPr>
          <a:xfrm flipV="1">
            <a:off x="3522664" y="5207001"/>
            <a:ext cx="371475" cy="238125"/>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3989388" y="5381626"/>
            <a:ext cx="215900" cy="182563"/>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12321" name="Picture 67"/>
          <p:cNvPicPr>
            <a:picLocks noChangeAspect="1"/>
          </p:cNvPicPr>
          <p:nvPr/>
        </p:nvPicPr>
        <p:blipFill>
          <a:blip r:embed="rId11">
            <a:extLst>
              <a:ext uri="{28A0092B-C50C-407E-A947-70E740481C1C}">
                <a14:useLocalDpi xmlns="" xmlns:a14="http://schemas.microsoft.com/office/drawing/2010/main" val="0"/>
              </a:ext>
            </a:extLst>
          </a:blip>
          <a:srcRect/>
          <a:stretch>
            <a:fillRect/>
          </a:stretch>
        </p:blipFill>
        <p:spPr bwMode="auto">
          <a:xfrm>
            <a:off x="9486900" y="3048000"/>
            <a:ext cx="292100"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22" name="Picture 68"/>
          <p:cNvPicPr>
            <a:picLocks noChangeAspect="1"/>
          </p:cNvPicPr>
          <p:nvPr/>
        </p:nvPicPr>
        <p:blipFill>
          <a:blip r:embed="rId12">
            <a:extLst>
              <a:ext uri="{28A0092B-C50C-407E-A947-70E740481C1C}">
                <a14:useLocalDpi xmlns="" xmlns:a14="http://schemas.microsoft.com/office/drawing/2010/main" val="0"/>
              </a:ext>
            </a:extLst>
          </a:blip>
          <a:srcRect/>
          <a:stretch>
            <a:fillRect/>
          </a:stretch>
        </p:blipFill>
        <p:spPr bwMode="auto">
          <a:xfrm>
            <a:off x="8547100" y="1204914"/>
            <a:ext cx="844550" cy="155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23" name="Picture 69"/>
          <p:cNvPicPr>
            <a:picLocks noChangeAspect="1"/>
          </p:cNvPicPr>
          <p:nvPr/>
        </p:nvPicPr>
        <p:blipFill>
          <a:blip r:embed="rId13">
            <a:extLst>
              <a:ext uri="{28A0092B-C50C-407E-A947-70E740481C1C}">
                <a14:useLocalDpi xmlns="" xmlns:a14="http://schemas.microsoft.com/office/drawing/2010/main" val="0"/>
              </a:ext>
            </a:extLst>
          </a:blip>
          <a:srcRect/>
          <a:stretch>
            <a:fillRect/>
          </a:stretch>
        </p:blipFill>
        <p:spPr bwMode="auto">
          <a:xfrm>
            <a:off x="8863014" y="1390651"/>
            <a:ext cx="617537" cy="619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24" name="Picture 70"/>
          <p:cNvPicPr>
            <a:picLocks noChangeAspect="1"/>
          </p:cNvPicPr>
          <p:nvPr/>
        </p:nvPicPr>
        <p:blipFill>
          <a:blip r:embed="rId14">
            <a:extLst>
              <a:ext uri="{28A0092B-C50C-407E-A947-70E740481C1C}">
                <a14:useLocalDpi xmlns="" xmlns:a14="http://schemas.microsoft.com/office/drawing/2010/main" val="0"/>
              </a:ext>
            </a:extLst>
          </a:blip>
          <a:srcRect/>
          <a:stretch>
            <a:fillRect/>
          </a:stretch>
        </p:blipFill>
        <p:spPr bwMode="auto">
          <a:xfrm>
            <a:off x="7969250" y="869951"/>
            <a:ext cx="484188"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2" name="Straight Connector 71"/>
          <p:cNvCxnSpPr>
            <a:endCxn id="71" idx="2"/>
          </p:cNvCxnSpPr>
          <p:nvPr/>
        </p:nvCxnSpPr>
        <p:spPr>
          <a:xfrm flipV="1">
            <a:off x="8053388" y="1173164"/>
            <a:ext cx="158750" cy="288925"/>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8285164" y="1401764"/>
            <a:ext cx="427037" cy="288925"/>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8339139" y="1700214"/>
            <a:ext cx="549275" cy="153987"/>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12328" name="Picture 78"/>
          <p:cNvPicPr>
            <a:picLocks noChangeAspect="1"/>
          </p:cNvPicPr>
          <p:nvPr/>
        </p:nvPicPr>
        <p:blipFill>
          <a:blip r:embed="rId15">
            <a:extLst>
              <a:ext uri="{28A0092B-C50C-407E-A947-70E740481C1C}">
                <a14:useLocalDpi xmlns="" xmlns:a14="http://schemas.microsoft.com/office/drawing/2010/main" val="0"/>
              </a:ext>
            </a:extLst>
          </a:blip>
          <a:srcRect/>
          <a:stretch>
            <a:fillRect/>
          </a:stretch>
        </p:blipFill>
        <p:spPr bwMode="auto">
          <a:xfrm>
            <a:off x="8313738" y="5481638"/>
            <a:ext cx="8255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29" name="Picture 79"/>
          <p:cNvPicPr>
            <a:picLocks noChangeAspect="1"/>
          </p:cNvPicPr>
          <p:nvPr/>
        </p:nvPicPr>
        <p:blipFill>
          <a:blip r:embed="rId16">
            <a:extLst>
              <a:ext uri="{28A0092B-C50C-407E-A947-70E740481C1C}">
                <a14:useLocalDpi xmlns="" xmlns:a14="http://schemas.microsoft.com/office/drawing/2010/main" val="0"/>
              </a:ext>
            </a:extLst>
          </a:blip>
          <a:srcRect/>
          <a:stretch>
            <a:fillRect/>
          </a:stretch>
        </p:blipFill>
        <p:spPr bwMode="auto">
          <a:xfrm>
            <a:off x="8610600" y="4846638"/>
            <a:ext cx="8509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30" name="Picture 80"/>
          <p:cNvPicPr>
            <a:picLocks noChangeAspect="1"/>
          </p:cNvPicPr>
          <p:nvPr/>
        </p:nvPicPr>
        <p:blipFill>
          <a:blip r:embed="rId17">
            <a:extLst>
              <a:ext uri="{28A0092B-C50C-407E-A947-70E740481C1C}">
                <a14:useLocalDpi xmlns="" xmlns:a14="http://schemas.microsoft.com/office/drawing/2010/main" val="0"/>
              </a:ext>
            </a:extLst>
          </a:blip>
          <a:srcRect/>
          <a:stretch>
            <a:fillRect/>
          </a:stretch>
        </p:blipFill>
        <p:spPr bwMode="auto">
          <a:xfrm>
            <a:off x="7585076" y="5748339"/>
            <a:ext cx="720725" cy="384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2" name="Straight Connector 81"/>
          <p:cNvCxnSpPr/>
          <p:nvPr/>
        </p:nvCxnSpPr>
        <p:spPr>
          <a:xfrm flipV="1">
            <a:off x="8918576" y="3225800"/>
            <a:ext cx="549275" cy="153988"/>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12332" name="Picture 82"/>
          <p:cNvPicPr>
            <a:picLocks noChangeAspect="1"/>
          </p:cNvPicPr>
          <p:nvPr/>
        </p:nvPicPr>
        <p:blipFill>
          <a:blip r:embed="rId18">
            <a:extLst>
              <a:ext uri="{28A0092B-C50C-407E-A947-70E740481C1C}">
                <a14:useLocalDpi xmlns="" xmlns:a14="http://schemas.microsoft.com/office/drawing/2010/main" val="0"/>
              </a:ext>
            </a:extLst>
          </a:blip>
          <a:srcRect/>
          <a:stretch>
            <a:fillRect/>
          </a:stretch>
        </p:blipFill>
        <p:spPr bwMode="auto">
          <a:xfrm>
            <a:off x="9391651" y="3571875"/>
            <a:ext cx="525463" cy="249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4" name="Straight Connector 83"/>
          <p:cNvCxnSpPr>
            <a:endCxn id="83" idx="1"/>
          </p:cNvCxnSpPr>
          <p:nvPr/>
        </p:nvCxnSpPr>
        <p:spPr>
          <a:xfrm>
            <a:off x="8937626" y="3571876"/>
            <a:ext cx="454025" cy="125413"/>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8178801" y="4900614"/>
            <a:ext cx="549275" cy="128587"/>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8089901" y="5281614"/>
            <a:ext cx="549275" cy="128587"/>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4670425" y="6162040"/>
            <a:ext cx="3877985" cy="341632"/>
          </a:xfrm>
          <a:prstGeom prst="rect">
            <a:avLst/>
          </a:prstGeom>
        </p:spPr>
        <p:txBody>
          <a:bodyPr wrap="none">
            <a:spAutoFit/>
          </a:bodyPr>
          <a:lstStyle/>
          <a:p>
            <a:pPr marL="228600" indent="-228600" defTabSz="914400">
              <a:lnSpc>
                <a:spcPct val="90000"/>
              </a:lnSpc>
              <a:spcBef>
                <a:spcPts val="1000"/>
              </a:spcBef>
              <a:defRPr/>
            </a:pPr>
            <a:r>
              <a:rPr lang="en-US" dirty="0">
                <a:latin typeface="Times New Roman" panose="02020603050405020304" pitchFamily="18" charset="0"/>
                <a:cs typeface="Times New Roman" panose="02020603050405020304" pitchFamily="18" charset="0"/>
              </a:rPr>
              <a:t>Fig </a:t>
            </a:r>
            <a:r>
              <a:rPr lang="en-US" dirty="0" smtClean="0">
                <a:latin typeface="Times New Roman" panose="02020603050405020304" pitchFamily="18" charset="0"/>
                <a:cs typeface="Times New Roman" panose="02020603050405020304" pitchFamily="18" charset="0"/>
              </a:rPr>
              <a:t>no.4 single view to the customer [4]</a:t>
            </a:r>
            <a:endParaRPr lang="en-US" dirty="0">
              <a:latin typeface="Times New Roman" panose="02020603050405020304" pitchFamily="18" charset="0"/>
              <a:cs typeface="Times New Roman" panose="02020603050405020304" pitchFamily="18" charset="0"/>
            </a:endParaRPr>
          </a:p>
        </p:txBody>
      </p:sp>
      <p:sp>
        <p:nvSpPr>
          <p:cNvPr id="49" name="Rectangle 48"/>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50"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52"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53" name="Slide Number Placeholder 6"/>
          <p:cNvSpPr>
            <a:spLocks noGrp="1"/>
          </p:cNvSpPr>
          <p:nvPr>
            <p:ph type="sldNum" sz="quarter" idx="4294967295"/>
          </p:nvPr>
        </p:nvSpPr>
        <p:spPr>
          <a:xfrm>
            <a:off x="8737600" y="6356350"/>
            <a:ext cx="2844800" cy="365125"/>
          </a:xfrm>
          <a:prstGeom prst="rect">
            <a:avLst/>
          </a:prstGeom>
        </p:spPr>
        <p:txBody>
          <a:bodyPr lIns="101882" tIns="50941" rIns="101882" bIns="50941"/>
          <a:lstStyle/>
          <a:p>
            <a:pPr>
              <a:defRPr/>
            </a:pPr>
            <a:fld id="{52B1B562-A0BB-4FF1-AF66-AE4960B90CB2}" type="slidenum">
              <a:rPr lang="en-US" smtClean="0"/>
              <a:pPr>
                <a:defRPr/>
              </a:pPr>
              <a:t>21</a:t>
            </a:fld>
            <a:endParaRPr lang="en-US"/>
          </a:p>
        </p:txBody>
      </p:sp>
      <p:sp>
        <p:nvSpPr>
          <p:cNvPr id="56" name="Rectangle 55"/>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57" name="Rectangle 56"/>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58"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21</a:t>
            </a:fld>
            <a:endParaRPr lang="en-US" dirty="0"/>
          </a:p>
        </p:txBody>
      </p:sp>
      <p:sp>
        <p:nvSpPr>
          <p:cNvPr id="59"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60"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1" name="Rectangle 60"/>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64"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 xmlns:p14="http://schemas.microsoft.com/office/powerpoint/2010/main" val="41691646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5080" y="579120"/>
            <a:ext cx="4831080" cy="1096328"/>
          </a:xfrm>
          <a:solidFill>
            <a:srgbClr val="C00000"/>
          </a:solidFill>
        </p:spPr>
        <p:txBody>
          <a:bodyPr rtlCol="0">
            <a:normAutofit fontScale="90000"/>
          </a:bodyPr>
          <a:lstStyle/>
          <a:p>
            <a:pPr>
              <a:defRPr/>
            </a:pPr>
            <a:r>
              <a:rPr lang="en-US" dirty="0" smtClean="0"/>
              <a:t/>
            </a:r>
            <a:br>
              <a:rPr lang="en-US" dirty="0" smtClean="0"/>
            </a:b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en-US" b="1" dirty="0" smtClean="0">
                <a:latin typeface="Times New Roman" pitchFamily="18" charset="0"/>
                <a:cs typeface="Times New Roman" pitchFamily="18" charset="0"/>
              </a:rPr>
              <a:t>Velocity (Speed)</a:t>
            </a:r>
            <a:r>
              <a:rPr lang="en-US" dirty="0">
                <a:solidFill>
                  <a:srgbClr val="0000FF"/>
                </a:solidFill>
                <a:latin typeface="Times New Roman" pitchFamily="18" charset="0"/>
                <a:cs typeface="Times New Roman" pitchFamily="18" charset="0"/>
              </a:rPr>
              <a:t/>
            </a:r>
            <a:br>
              <a:rPr lang="en-US" dirty="0">
                <a:solidFill>
                  <a:srgbClr val="0000FF"/>
                </a:solidFill>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624840" y="1768476"/>
            <a:ext cx="9597073" cy="4297363"/>
          </a:xfrm>
        </p:spPr>
        <p:txBody>
          <a:bodyPr rtlCol="0">
            <a:noAutofit/>
          </a:bodyPr>
          <a:lstStyle/>
          <a:p>
            <a:pPr>
              <a:defRPr/>
            </a:pPr>
            <a:r>
              <a:rPr lang="en-US" dirty="0" smtClean="0">
                <a:latin typeface="Times New Roman" panose="02020603050405020304" pitchFamily="18" charset="0"/>
                <a:cs typeface="Times New Roman" panose="02020603050405020304" pitchFamily="18" charset="0"/>
              </a:rPr>
              <a:t>Data is being generated fast and need to be processed fast</a:t>
            </a:r>
          </a:p>
          <a:p>
            <a:pPr>
              <a:defRPr/>
            </a:pPr>
            <a:r>
              <a:rPr lang="en-US" dirty="0" smtClean="0">
                <a:latin typeface="Times New Roman" panose="02020603050405020304" pitchFamily="18" charset="0"/>
                <a:cs typeface="Times New Roman" panose="02020603050405020304" pitchFamily="18" charset="0"/>
              </a:rPr>
              <a:t>Online Data Analytics</a:t>
            </a:r>
          </a:p>
          <a:p>
            <a:pPr>
              <a:defRPr/>
            </a:pPr>
            <a:r>
              <a:rPr lang="en-US" dirty="0" smtClean="0">
                <a:latin typeface="Times New Roman" panose="02020603050405020304" pitchFamily="18" charset="0"/>
                <a:cs typeface="Times New Roman" panose="02020603050405020304" pitchFamily="18" charset="0"/>
              </a:rPr>
              <a:t>Late decisions </a:t>
            </a:r>
            <a:r>
              <a:rPr lang="en-US" dirty="0" smtClean="0">
                <a:latin typeface="Times New Roman" panose="02020603050405020304" pitchFamily="18" charset="0"/>
                <a:cs typeface="Times New Roman" panose="02020603050405020304" pitchFamily="18" charset="0"/>
                <a:sym typeface="Wingdings"/>
              </a:rPr>
              <a:t> missing opportunities</a:t>
            </a:r>
          </a:p>
          <a:p>
            <a:pPr>
              <a:defRPr/>
            </a:pPr>
            <a:r>
              <a:rPr lang="en-US" b="1" dirty="0" smtClean="0">
                <a:latin typeface="Times New Roman" panose="02020603050405020304" pitchFamily="18" charset="0"/>
                <a:cs typeface="Times New Roman" panose="02020603050405020304" pitchFamily="18" charset="0"/>
                <a:sym typeface="Wingdings"/>
              </a:rPr>
              <a:t>Examples</a:t>
            </a:r>
            <a:endParaRPr lang="en-US" b="1" dirty="0">
              <a:latin typeface="Times New Roman" panose="02020603050405020304" pitchFamily="18" charset="0"/>
              <a:cs typeface="Times New Roman" panose="02020603050405020304" pitchFamily="18" charset="0"/>
              <a:sym typeface="Wingdings"/>
            </a:endParaRPr>
          </a:p>
          <a:p>
            <a:pPr lvl="1">
              <a:defRPr/>
            </a:pPr>
            <a:r>
              <a:rPr lang="en-US" sz="2800" b="1" dirty="0">
                <a:latin typeface="Times New Roman" panose="02020603050405020304" pitchFamily="18" charset="0"/>
                <a:cs typeface="Times New Roman" panose="02020603050405020304" pitchFamily="18" charset="0"/>
                <a:sym typeface="Wingdings"/>
              </a:rPr>
              <a:t>E-Promotions: </a:t>
            </a:r>
            <a:r>
              <a:rPr lang="en-US" sz="2800" dirty="0">
                <a:latin typeface="Times New Roman" panose="02020603050405020304" pitchFamily="18" charset="0"/>
                <a:cs typeface="Times New Roman" panose="02020603050405020304" pitchFamily="18" charset="0"/>
                <a:sym typeface="Wingdings"/>
              </a:rPr>
              <a:t>Based on your current location, your purchase history, what you like  send promotions right now for store next to </a:t>
            </a:r>
            <a:r>
              <a:rPr lang="en-US" sz="2800" dirty="0" smtClean="0">
                <a:latin typeface="Times New Roman" panose="02020603050405020304" pitchFamily="18" charset="0"/>
                <a:cs typeface="Times New Roman" panose="02020603050405020304" pitchFamily="18" charset="0"/>
                <a:sym typeface="Wingdings"/>
              </a:rPr>
              <a:t>you</a:t>
            </a:r>
            <a:endParaRPr lang="en-US" sz="2800" dirty="0">
              <a:latin typeface="Times New Roman" panose="02020603050405020304" pitchFamily="18" charset="0"/>
              <a:cs typeface="Times New Roman" panose="02020603050405020304" pitchFamily="18" charset="0"/>
              <a:sym typeface="Wingdings"/>
            </a:endParaRPr>
          </a:p>
          <a:p>
            <a:pPr lvl="1">
              <a:defRPr/>
            </a:pPr>
            <a:r>
              <a:rPr lang="en-US" sz="2800" b="1" dirty="0">
                <a:latin typeface="Times New Roman" panose="02020603050405020304" pitchFamily="18" charset="0"/>
                <a:cs typeface="Times New Roman" panose="02020603050405020304" pitchFamily="18" charset="0"/>
                <a:sym typeface="Wingdings"/>
              </a:rPr>
              <a:t>Healthcare monitoring: </a:t>
            </a:r>
            <a:r>
              <a:rPr lang="en-US" sz="2800" dirty="0">
                <a:latin typeface="Times New Roman" panose="02020603050405020304" pitchFamily="18" charset="0"/>
                <a:cs typeface="Times New Roman" panose="02020603050405020304" pitchFamily="18" charset="0"/>
                <a:sym typeface="Wingdings"/>
              </a:rPr>
              <a:t>sensors monitoring your activities and body   any abnormal measurements require immediate reaction</a:t>
            </a:r>
            <a:endParaRPr lang="en-US" sz="2800" dirty="0">
              <a:latin typeface="Times New Roman" panose="02020603050405020304" pitchFamily="18" charset="0"/>
              <a:cs typeface="Times New Roman" panose="02020603050405020304" pitchFamily="18" charset="0"/>
            </a:endParaRPr>
          </a:p>
        </p:txBody>
      </p:sp>
      <p:pic>
        <p:nvPicPr>
          <p:cNvPr id="13316" name="Picture 3"/>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9144000" y="1768476"/>
            <a:ext cx="2346960" cy="16605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B698498A-CDB6-4974-BF8D-4B3F7181522E}" type="slidenum">
              <a:rPr lang="en-US" altLang="en-US">
                <a:solidFill>
                  <a:srgbClr val="898989"/>
                </a:solidFill>
              </a:rPr>
              <a:pPr/>
              <a:t>22</a:t>
            </a:fld>
            <a:endParaRPr lang="en-US" altLang="en-US">
              <a:solidFill>
                <a:srgbClr val="898989"/>
              </a:solidFill>
            </a:endParaRPr>
          </a:p>
        </p:txBody>
      </p:sp>
      <p:sp>
        <p:nvSpPr>
          <p:cNvPr id="6" name="Rectangle 5"/>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7"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8"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9"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 name="Rectangle 9"/>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1" name="Rectangle 10"/>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2"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22</a:t>
            </a:fld>
            <a:endParaRPr lang="en-US" dirty="0"/>
          </a:p>
        </p:txBody>
      </p:sp>
      <p:sp>
        <p:nvSpPr>
          <p:cNvPr id="13"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14"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5" name="Rectangle 14"/>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6"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 xmlns:p14="http://schemas.microsoft.com/office/powerpoint/2010/main" val="19589078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checkerboard(across)">
                                      <p:cBhvr>
                                        <p:cTn id="10" dur="500"/>
                                        <p:tgtEl>
                                          <p:spTgt spid="3">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checkerboard(across)">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987040" y="472440"/>
            <a:ext cx="5151120" cy="1218248"/>
          </a:xfrm>
          <a:solidFill>
            <a:srgbClr val="C00000"/>
          </a:solidFill>
        </p:spPr>
        <p:txBody>
          <a:bodyPr/>
          <a:lstStyle/>
          <a:p>
            <a:r>
              <a:rPr lang="en-US" altLang="en-US" dirty="0" smtClean="0">
                <a:latin typeface="Times New Roman" panose="02020603050405020304" pitchFamily="18" charset="0"/>
                <a:cs typeface="Times New Roman" panose="02020603050405020304" pitchFamily="18" charset="0"/>
              </a:rPr>
              <a:t>Real-time/Fast Data</a:t>
            </a:r>
          </a:p>
        </p:txBody>
      </p:sp>
      <p:grpSp>
        <p:nvGrpSpPr>
          <p:cNvPr id="4" name="Group 3"/>
          <p:cNvGrpSpPr>
            <a:grpSpLocks/>
          </p:cNvGrpSpPr>
          <p:nvPr/>
        </p:nvGrpSpPr>
        <p:grpSpPr bwMode="auto">
          <a:xfrm>
            <a:off x="1844675" y="1756410"/>
            <a:ext cx="2619050" cy="1870710"/>
            <a:chOff x="320661" y="1694798"/>
            <a:chExt cx="2619602" cy="2202225"/>
          </a:xfrm>
        </p:grpSpPr>
        <p:pic>
          <p:nvPicPr>
            <p:cNvPr id="14357" name="Picture 8" descr="Screen shot 2013-01-13 at 5.24.36 PM.png"/>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929973" y="1694798"/>
              <a:ext cx="1092761" cy="18069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358" name="TextBox 17"/>
            <p:cNvSpPr txBox="1">
              <a:spLocks noChangeArrowheads="1"/>
            </p:cNvSpPr>
            <p:nvPr/>
          </p:nvSpPr>
          <p:spPr bwMode="auto">
            <a:xfrm>
              <a:off x="320661" y="3312172"/>
              <a:ext cx="2619602" cy="58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800000"/>
                  </a:solidFill>
                </a:rPr>
                <a:t>Social media and networks</a:t>
              </a:r>
            </a:p>
            <a:p>
              <a:r>
                <a:rPr lang="en-US" altLang="en-US" sz="1600"/>
                <a:t>(all of us are generating data)</a:t>
              </a:r>
            </a:p>
          </p:txBody>
        </p:sp>
      </p:grpSp>
      <p:grpSp>
        <p:nvGrpSpPr>
          <p:cNvPr id="7" name="Group 6"/>
          <p:cNvGrpSpPr>
            <a:grpSpLocks/>
          </p:cNvGrpSpPr>
          <p:nvPr/>
        </p:nvGrpSpPr>
        <p:grpSpPr bwMode="auto">
          <a:xfrm>
            <a:off x="4572001" y="1677988"/>
            <a:ext cx="2790825" cy="1790701"/>
            <a:chOff x="3047431" y="1677257"/>
            <a:chExt cx="2791218" cy="2266489"/>
          </a:xfrm>
        </p:grpSpPr>
        <p:pic>
          <p:nvPicPr>
            <p:cNvPr id="14351" name="Picture 4"/>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4641644" y="1868931"/>
              <a:ext cx="994591" cy="671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352" name="Picture 5"/>
            <p:cNvPicPr>
              <a:picLocks noChangeAspect="1"/>
            </p:cNvPicPr>
            <p:nvPr/>
          </p:nvPicPr>
          <p:blipFill>
            <a:blip r:embed="rId4">
              <a:extLst>
                <a:ext uri="{28A0092B-C50C-407E-A947-70E740481C1C}">
                  <a14:useLocalDpi xmlns="" xmlns:a14="http://schemas.microsoft.com/office/drawing/2010/main" val="0"/>
                </a:ext>
              </a:extLst>
            </a:blip>
            <a:srcRect/>
            <a:stretch>
              <a:fillRect/>
            </a:stretch>
          </p:blipFill>
          <p:spPr bwMode="auto">
            <a:xfrm>
              <a:off x="3841011" y="1868931"/>
              <a:ext cx="800633" cy="671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353" name="Picture 9"/>
            <p:cNvPicPr>
              <a:picLocks noChangeAspect="1"/>
            </p:cNvPicPr>
            <p:nvPr/>
          </p:nvPicPr>
          <p:blipFill>
            <a:blip r:embed="rId5">
              <a:extLst>
                <a:ext uri="{28A0092B-C50C-407E-A947-70E740481C1C}">
                  <a14:useLocalDpi xmlns="" xmlns:a14="http://schemas.microsoft.com/office/drawing/2010/main" val="0"/>
                </a:ext>
              </a:extLst>
            </a:blip>
            <a:srcRect/>
            <a:stretch>
              <a:fillRect/>
            </a:stretch>
          </p:blipFill>
          <p:spPr bwMode="auto">
            <a:xfrm>
              <a:off x="4651715" y="2540220"/>
              <a:ext cx="984520" cy="747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354" name="Picture 10"/>
            <p:cNvPicPr>
              <a:picLocks noChangeAspect="1"/>
            </p:cNvPicPr>
            <p:nvPr/>
          </p:nvPicPr>
          <p:blipFill>
            <a:blip r:embed="rId6">
              <a:extLst>
                <a:ext uri="{28A0092B-C50C-407E-A947-70E740481C1C}">
                  <a14:useLocalDpi xmlns="" xmlns:a14="http://schemas.microsoft.com/office/drawing/2010/main" val="0"/>
                </a:ext>
              </a:extLst>
            </a:blip>
            <a:srcRect/>
            <a:stretch>
              <a:fillRect/>
            </a:stretch>
          </p:blipFill>
          <p:spPr bwMode="auto">
            <a:xfrm>
              <a:off x="3047431" y="1677257"/>
              <a:ext cx="691475" cy="9680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355" name="Picture 11"/>
            <p:cNvPicPr>
              <a:picLocks noChangeAspect="1"/>
            </p:cNvPicPr>
            <p:nvPr/>
          </p:nvPicPr>
          <p:blipFill>
            <a:blip r:embed="rId7">
              <a:extLst>
                <a:ext uri="{28A0092B-C50C-407E-A947-70E740481C1C}">
                  <a14:useLocalDpi xmlns="" xmlns:a14="http://schemas.microsoft.com/office/drawing/2010/main" val="0"/>
                </a:ext>
              </a:extLst>
            </a:blip>
            <a:srcRect/>
            <a:stretch>
              <a:fillRect/>
            </a:stretch>
          </p:blipFill>
          <p:spPr bwMode="auto">
            <a:xfrm>
              <a:off x="3492577" y="2540220"/>
              <a:ext cx="1149067" cy="747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356" name="TextBox 18"/>
            <p:cNvSpPr txBox="1">
              <a:spLocks noChangeArrowheads="1"/>
            </p:cNvSpPr>
            <p:nvPr/>
          </p:nvSpPr>
          <p:spPr bwMode="auto">
            <a:xfrm>
              <a:off x="3289353" y="3358970"/>
              <a:ext cx="2549296"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800000"/>
                  </a:solidFill>
                </a:rPr>
                <a:t>Scientific instruments</a:t>
              </a:r>
            </a:p>
            <a:p>
              <a:r>
                <a:rPr lang="en-US" altLang="en-US" sz="1600"/>
                <a:t>(collecting all sorts of data) </a:t>
              </a:r>
            </a:p>
          </p:txBody>
        </p:sp>
      </p:grpSp>
      <p:grpSp>
        <p:nvGrpSpPr>
          <p:cNvPr id="8" name="Group 7"/>
          <p:cNvGrpSpPr>
            <a:grpSpLocks/>
          </p:cNvGrpSpPr>
          <p:nvPr/>
        </p:nvGrpSpPr>
        <p:grpSpPr bwMode="auto">
          <a:xfrm>
            <a:off x="7639051" y="1765300"/>
            <a:ext cx="2957513" cy="1360488"/>
            <a:chOff x="6115278" y="1765168"/>
            <a:chExt cx="2957260" cy="1359828"/>
          </a:xfrm>
        </p:grpSpPr>
        <p:pic>
          <p:nvPicPr>
            <p:cNvPr id="14348" name="Picture 15"/>
            <p:cNvPicPr>
              <a:picLocks noChangeAspect="1"/>
            </p:cNvPicPr>
            <p:nvPr/>
          </p:nvPicPr>
          <p:blipFill>
            <a:blip r:embed="rId8">
              <a:extLst>
                <a:ext uri="{28A0092B-C50C-407E-A947-70E740481C1C}">
                  <a14:useLocalDpi xmlns="" xmlns:a14="http://schemas.microsoft.com/office/drawing/2010/main" val="0"/>
                </a:ext>
              </a:extLst>
            </a:blip>
            <a:srcRect/>
            <a:stretch>
              <a:fillRect/>
            </a:stretch>
          </p:blipFill>
          <p:spPr bwMode="auto">
            <a:xfrm>
              <a:off x="7575339" y="1765168"/>
              <a:ext cx="797063" cy="79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349" name="Picture 16"/>
            <p:cNvPicPr>
              <a:picLocks noChangeAspect="1"/>
            </p:cNvPicPr>
            <p:nvPr/>
          </p:nvPicPr>
          <p:blipFill>
            <a:blip r:embed="rId9">
              <a:extLst>
                <a:ext uri="{28A0092B-C50C-407E-A947-70E740481C1C}">
                  <a14:useLocalDpi xmlns="" xmlns:a14="http://schemas.microsoft.com/office/drawing/2010/main" val="0"/>
                </a:ext>
              </a:extLst>
            </a:blip>
            <a:srcRect/>
            <a:stretch>
              <a:fillRect/>
            </a:stretch>
          </p:blipFill>
          <p:spPr bwMode="auto">
            <a:xfrm>
              <a:off x="6697879" y="1766568"/>
              <a:ext cx="877460" cy="79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350" name="TextBox 19"/>
            <p:cNvSpPr txBox="1">
              <a:spLocks noChangeArrowheads="1"/>
            </p:cNvSpPr>
            <p:nvPr/>
          </p:nvSpPr>
          <p:spPr bwMode="auto">
            <a:xfrm>
              <a:off x="6115278" y="2540220"/>
              <a:ext cx="2957260"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800000"/>
                  </a:solidFill>
                </a:rPr>
                <a:t>Mobile devices </a:t>
              </a:r>
            </a:p>
            <a:p>
              <a:r>
                <a:rPr lang="en-US" altLang="en-US" sz="1600"/>
                <a:t>(tracking all objects all the time)</a:t>
              </a:r>
            </a:p>
          </p:txBody>
        </p:sp>
      </p:grpSp>
      <p:grpSp>
        <p:nvGrpSpPr>
          <p:cNvPr id="15" name="Group 14"/>
          <p:cNvGrpSpPr>
            <a:grpSpLocks/>
          </p:cNvGrpSpPr>
          <p:nvPr/>
        </p:nvGrpSpPr>
        <p:grpSpPr bwMode="auto">
          <a:xfrm>
            <a:off x="7383463" y="3468690"/>
            <a:ext cx="3162300" cy="912354"/>
            <a:chOff x="5859696" y="3469326"/>
            <a:chExt cx="3161506" cy="1228153"/>
          </a:xfrm>
        </p:grpSpPr>
        <p:pic>
          <p:nvPicPr>
            <p:cNvPr id="14345" name="Picture 12"/>
            <p:cNvPicPr>
              <a:picLocks noChangeAspect="1"/>
            </p:cNvPicPr>
            <p:nvPr/>
          </p:nvPicPr>
          <p:blipFill>
            <a:blip r:embed="rId10">
              <a:extLst>
                <a:ext uri="{28A0092B-C50C-407E-A947-70E740481C1C}">
                  <a14:useLocalDpi xmlns="" xmlns:a14="http://schemas.microsoft.com/office/drawing/2010/main" val="0"/>
                </a:ext>
              </a:extLst>
            </a:blip>
            <a:srcRect/>
            <a:stretch>
              <a:fillRect/>
            </a:stretch>
          </p:blipFill>
          <p:spPr bwMode="auto">
            <a:xfrm>
              <a:off x="6369098" y="3501410"/>
              <a:ext cx="984502" cy="640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346" name="Picture 13"/>
            <p:cNvPicPr>
              <a:picLocks noChangeAspect="1"/>
            </p:cNvPicPr>
            <p:nvPr/>
          </p:nvPicPr>
          <p:blipFill>
            <a:blip r:embed="rId11">
              <a:extLst>
                <a:ext uri="{28A0092B-C50C-407E-A947-70E740481C1C}">
                  <a14:useLocalDpi xmlns="" xmlns:a14="http://schemas.microsoft.com/office/drawing/2010/main" val="0"/>
                </a:ext>
              </a:extLst>
            </a:blip>
            <a:srcRect/>
            <a:stretch>
              <a:fillRect/>
            </a:stretch>
          </p:blipFill>
          <p:spPr bwMode="auto">
            <a:xfrm>
              <a:off x="7353600" y="3469326"/>
              <a:ext cx="1143056" cy="6433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347" name="TextBox 20"/>
            <p:cNvSpPr txBox="1">
              <a:spLocks noChangeArrowheads="1"/>
            </p:cNvSpPr>
            <p:nvPr/>
          </p:nvSpPr>
          <p:spPr bwMode="auto">
            <a:xfrm>
              <a:off x="5859696" y="4112703"/>
              <a:ext cx="3161506"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800000"/>
                  </a:solidFill>
                </a:rPr>
                <a:t>Sensor technology and networks</a:t>
              </a:r>
            </a:p>
            <a:p>
              <a:r>
                <a:rPr lang="en-US" altLang="en-US" sz="1600"/>
                <a:t>(measuring all kinds of data) </a:t>
              </a:r>
            </a:p>
          </p:txBody>
        </p:sp>
      </p:grpSp>
      <p:sp>
        <p:nvSpPr>
          <p:cNvPr id="22" name="Content Placeholder 2"/>
          <p:cNvSpPr>
            <a:spLocks noGrp="1"/>
          </p:cNvSpPr>
          <p:nvPr>
            <p:ph idx="1"/>
          </p:nvPr>
        </p:nvSpPr>
        <p:spPr>
          <a:xfrm>
            <a:off x="1949450" y="4723944"/>
            <a:ext cx="8070850" cy="1441207"/>
          </a:xfrm>
        </p:spPr>
        <p:txBody>
          <a:bodyPr rtlCol="0">
            <a:noAutofit/>
          </a:bodyPr>
          <a:lstStyle/>
          <a:p>
            <a:pPr marL="0" indent="0">
              <a:lnSpc>
                <a:spcPct val="120000"/>
              </a:lnSpc>
              <a:buNone/>
              <a:defRPr/>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progress and innovation </a:t>
            </a:r>
            <a:r>
              <a:rPr lang="en-US" dirty="0" smtClean="0">
                <a:latin typeface="Times New Roman" panose="02020603050405020304" pitchFamily="18" charset="0"/>
                <a:cs typeface="Times New Roman" panose="02020603050405020304" pitchFamily="18" charset="0"/>
              </a:rPr>
              <a:t>is </a:t>
            </a:r>
            <a:r>
              <a:rPr lang="en-US" dirty="0">
                <a:latin typeface="Times New Roman" panose="02020603050405020304" pitchFamily="18" charset="0"/>
                <a:cs typeface="Times New Roman" panose="02020603050405020304" pitchFamily="18" charset="0"/>
              </a:rPr>
              <a:t>no longer hindered by </a:t>
            </a: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ability to collect </a:t>
            </a:r>
            <a:r>
              <a:rPr lang="en-US" dirty="0" smtClean="0">
                <a:latin typeface="Times New Roman" panose="02020603050405020304" pitchFamily="18" charset="0"/>
                <a:cs typeface="Times New Roman" panose="02020603050405020304" pitchFamily="18" charset="0"/>
              </a:rPr>
              <a:t>data</a:t>
            </a:r>
            <a:r>
              <a:rPr lang="en-US" dirty="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498ECB5D-CF56-4EE9-BD17-AE3811B5F5C9}" type="slidenum">
              <a:rPr lang="en-US" altLang="en-US">
                <a:solidFill>
                  <a:srgbClr val="898989"/>
                </a:solidFill>
              </a:rPr>
              <a:pPr/>
              <a:t>23</a:t>
            </a:fld>
            <a:endParaRPr lang="en-US" altLang="en-US">
              <a:solidFill>
                <a:srgbClr val="898989"/>
              </a:solidFill>
            </a:endParaRPr>
          </a:p>
        </p:txBody>
      </p:sp>
      <p:sp>
        <p:nvSpPr>
          <p:cNvPr id="23" name="Rectangle 22"/>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24"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25"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26"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27" name="Rectangle 26"/>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28" name="Rectangle 27"/>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29"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23</a:t>
            </a:fld>
            <a:endParaRPr lang="en-US" dirty="0"/>
          </a:p>
        </p:txBody>
      </p:sp>
      <p:sp>
        <p:nvSpPr>
          <p:cNvPr id="30"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31"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2" name="Rectangle 31"/>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33"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 xmlns:p14="http://schemas.microsoft.com/office/powerpoint/2010/main" val="27527930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heckerboard(across)">
                                      <p:cBhvr>
                                        <p:cTn id="22" dur="500"/>
                                        <p:tgtEl>
                                          <p:spTgt spid="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Effect transition="in" filter="dissolve">
                                      <p:cBhvr>
                                        <p:cTn id="27"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1"/>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4775200" y="1803400"/>
            <a:ext cx="2476500" cy="2476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363" name="Title 1"/>
          <p:cNvSpPr txBox="1">
            <a:spLocks/>
          </p:cNvSpPr>
          <p:nvPr/>
        </p:nvSpPr>
        <p:spPr bwMode="auto">
          <a:xfrm>
            <a:off x="2727960" y="472440"/>
            <a:ext cx="7495540" cy="518160"/>
          </a:xfrm>
          <a:prstGeom prst="rect">
            <a:avLst/>
          </a:prstGeom>
          <a:solidFill>
            <a:srgbClr val="C00000"/>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defTabSz="457200">
              <a:defRPr>
                <a:solidFill>
                  <a:schemeClr val="tx1"/>
                </a:solidFill>
                <a:latin typeface="Calibri" panose="020F0502020204030204" pitchFamily="34" charset="0"/>
              </a:defRPr>
            </a:lvl1pPr>
            <a:lvl2pPr marL="742950" indent="-285750" defTabSz="457200">
              <a:defRPr>
                <a:solidFill>
                  <a:schemeClr val="tx1"/>
                </a:solidFill>
                <a:latin typeface="Calibri" panose="020F0502020204030204" pitchFamily="34" charset="0"/>
              </a:defRPr>
            </a:lvl2pPr>
            <a:lvl3pPr marL="1143000" indent="-228600" defTabSz="457200">
              <a:defRPr>
                <a:solidFill>
                  <a:schemeClr val="tx1"/>
                </a:solidFill>
                <a:latin typeface="Calibri" panose="020F0502020204030204" pitchFamily="34" charset="0"/>
              </a:defRPr>
            </a:lvl3pPr>
            <a:lvl4pPr marL="1600200" indent="-228600" defTabSz="457200">
              <a:defRPr>
                <a:solidFill>
                  <a:schemeClr val="tx1"/>
                </a:solidFill>
                <a:latin typeface="Calibri" panose="020F0502020204030204" pitchFamily="34" charset="0"/>
              </a:defRPr>
            </a:lvl4pPr>
            <a:lvl5pPr marL="2057400" indent="-228600" defTabSz="4572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a:r>
              <a:rPr lang="en-US" altLang="en-US" sz="2800" b="1" dirty="0">
                <a:latin typeface="Times New Roman" pitchFamily="18" charset="0"/>
                <a:cs typeface="Times New Roman" pitchFamily="18" charset="0"/>
              </a:rPr>
              <a:t>Real-Time Analytics/Decision Requirement</a:t>
            </a:r>
          </a:p>
        </p:txBody>
      </p:sp>
      <p:sp>
        <p:nvSpPr>
          <p:cNvPr id="8" name="Cloud 7"/>
          <p:cNvSpPr/>
          <p:nvPr/>
        </p:nvSpPr>
        <p:spPr>
          <a:xfrm>
            <a:off x="3225800" y="1371600"/>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Cloud 9"/>
          <p:cNvSpPr/>
          <p:nvPr/>
        </p:nvSpPr>
        <p:spPr>
          <a:xfrm>
            <a:off x="6724650" y="1358900"/>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Cloud 10"/>
          <p:cNvSpPr/>
          <p:nvPr/>
        </p:nvSpPr>
        <p:spPr>
          <a:xfrm>
            <a:off x="7404100" y="3132138"/>
            <a:ext cx="2222500" cy="1790700"/>
          </a:xfrm>
          <a:prstGeom prst="cloud">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367" name="TextBox 12"/>
          <p:cNvSpPr txBox="1">
            <a:spLocks noChangeArrowheads="1"/>
          </p:cNvSpPr>
          <p:nvPr/>
        </p:nvSpPr>
        <p:spPr bwMode="auto">
          <a:xfrm>
            <a:off x="5238750" y="3468689"/>
            <a:ext cx="1633538"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800" b="1">
                <a:solidFill>
                  <a:schemeClr val="bg1"/>
                </a:solidFill>
              </a:rPr>
              <a:t>Customer</a:t>
            </a:r>
          </a:p>
        </p:txBody>
      </p:sp>
      <p:sp>
        <p:nvSpPr>
          <p:cNvPr id="14" name="Cloud 13"/>
          <p:cNvSpPr/>
          <p:nvPr/>
        </p:nvSpPr>
        <p:spPr>
          <a:xfrm>
            <a:off x="5727700" y="2032000"/>
            <a:ext cx="635000" cy="458788"/>
          </a:xfrm>
          <a:prstGeom prst="cloud">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369" name="TextBox 14"/>
          <p:cNvSpPr txBox="1">
            <a:spLocks noChangeArrowheads="1"/>
          </p:cNvSpPr>
          <p:nvPr/>
        </p:nvSpPr>
        <p:spPr bwMode="auto">
          <a:xfrm>
            <a:off x="5727700" y="2084388"/>
            <a:ext cx="63023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900" b="1"/>
              <a:t>Influence</a:t>
            </a:r>
          </a:p>
          <a:p>
            <a:pPr algn="ctr"/>
            <a:r>
              <a:rPr lang="en-US" altLang="en-US" sz="900" b="1"/>
              <a:t>Behavior</a:t>
            </a:r>
          </a:p>
        </p:txBody>
      </p:sp>
      <p:sp>
        <p:nvSpPr>
          <p:cNvPr id="16" name="Cloud 15"/>
          <p:cNvSpPr/>
          <p:nvPr/>
        </p:nvSpPr>
        <p:spPr>
          <a:xfrm>
            <a:off x="4902200" y="4365625"/>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371" name="TextBox 16"/>
          <p:cNvSpPr txBox="1">
            <a:spLocks noChangeArrowheads="1"/>
          </p:cNvSpPr>
          <p:nvPr/>
        </p:nvSpPr>
        <p:spPr bwMode="auto">
          <a:xfrm>
            <a:off x="3375360" y="1663700"/>
            <a:ext cx="182178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600" b="1"/>
              <a:t>Product </a:t>
            </a:r>
          </a:p>
          <a:p>
            <a:pPr algn="ctr"/>
            <a:r>
              <a:rPr lang="en-US" altLang="en-US" sz="1600" b="1"/>
              <a:t>Recommendations </a:t>
            </a:r>
          </a:p>
          <a:p>
            <a:pPr algn="ctr"/>
            <a:r>
              <a:rPr lang="en-US" altLang="en-US" sz="1600" b="1"/>
              <a:t>that are </a:t>
            </a:r>
            <a:r>
              <a:rPr lang="en-US" altLang="en-US" sz="1600" b="1" i="1" u="sng"/>
              <a:t>Relevant</a:t>
            </a:r>
            <a:r>
              <a:rPr lang="en-US" altLang="en-US" sz="1600" b="1"/>
              <a:t> </a:t>
            </a:r>
          </a:p>
          <a:p>
            <a:pPr algn="ctr"/>
            <a:r>
              <a:rPr lang="en-US" altLang="en-US" sz="1600" b="1"/>
              <a:t>&amp; </a:t>
            </a:r>
            <a:r>
              <a:rPr lang="en-US" altLang="en-US" sz="1600" b="1" i="1" u="sng"/>
              <a:t>Compelling</a:t>
            </a:r>
            <a:r>
              <a:rPr lang="en-US" altLang="en-US" sz="1600" b="1"/>
              <a:t> </a:t>
            </a:r>
          </a:p>
        </p:txBody>
      </p:sp>
      <p:sp>
        <p:nvSpPr>
          <p:cNvPr id="15372" name="TextBox 17"/>
          <p:cNvSpPr txBox="1">
            <a:spLocks noChangeArrowheads="1"/>
          </p:cNvSpPr>
          <p:nvPr/>
        </p:nvSpPr>
        <p:spPr bwMode="auto">
          <a:xfrm>
            <a:off x="7680772" y="3371851"/>
            <a:ext cx="1719959" cy="1323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600" b="1"/>
              <a:t>Friend Invitations </a:t>
            </a:r>
          </a:p>
          <a:p>
            <a:pPr algn="ctr"/>
            <a:r>
              <a:rPr lang="en-US" altLang="en-US" sz="1600" b="1"/>
              <a:t>to join a </a:t>
            </a:r>
          </a:p>
          <a:p>
            <a:pPr algn="ctr"/>
            <a:r>
              <a:rPr lang="en-US" altLang="en-US" sz="1600" b="1"/>
              <a:t>Game or Activity</a:t>
            </a:r>
          </a:p>
          <a:p>
            <a:pPr algn="ctr"/>
            <a:r>
              <a:rPr lang="en-US" altLang="en-US" sz="1600" b="1"/>
              <a:t>that expands</a:t>
            </a:r>
          </a:p>
          <a:p>
            <a:pPr algn="ctr"/>
            <a:r>
              <a:rPr lang="en-US" altLang="en-US" sz="1600" b="1"/>
              <a:t>business </a:t>
            </a:r>
          </a:p>
        </p:txBody>
      </p:sp>
      <p:sp>
        <p:nvSpPr>
          <p:cNvPr id="15373" name="TextBox 18"/>
          <p:cNvSpPr txBox="1">
            <a:spLocks noChangeArrowheads="1"/>
          </p:cNvSpPr>
          <p:nvPr/>
        </p:nvSpPr>
        <p:spPr bwMode="auto">
          <a:xfrm>
            <a:off x="5132389" y="4797426"/>
            <a:ext cx="1800225" cy="1077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600" b="1"/>
              <a:t>Preventing Fraud  </a:t>
            </a:r>
          </a:p>
          <a:p>
            <a:pPr algn="ctr"/>
            <a:r>
              <a:rPr lang="en-US" altLang="en-US" sz="1600" b="1"/>
              <a:t> as it is </a:t>
            </a:r>
            <a:r>
              <a:rPr lang="en-US" altLang="en-US" sz="1600" b="1" i="1" u="sng"/>
              <a:t>Occurring </a:t>
            </a:r>
          </a:p>
          <a:p>
            <a:pPr algn="ctr"/>
            <a:r>
              <a:rPr lang="en-US" altLang="en-US" sz="1600" b="1"/>
              <a:t>&amp; preventing more</a:t>
            </a:r>
          </a:p>
          <a:p>
            <a:pPr algn="ctr"/>
            <a:r>
              <a:rPr lang="en-US" altLang="en-US" sz="1600" b="1"/>
              <a:t>proactively </a:t>
            </a:r>
          </a:p>
        </p:txBody>
      </p:sp>
      <p:sp>
        <p:nvSpPr>
          <p:cNvPr id="15374" name="TextBox 20"/>
          <p:cNvSpPr txBox="1">
            <a:spLocks noChangeArrowheads="1"/>
          </p:cNvSpPr>
          <p:nvPr/>
        </p:nvSpPr>
        <p:spPr bwMode="auto">
          <a:xfrm>
            <a:off x="6717714" y="1847850"/>
            <a:ext cx="2314160"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600" b="1"/>
              <a:t>Learning why Customers </a:t>
            </a:r>
          </a:p>
          <a:p>
            <a:pPr algn="ctr"/>
            <a:r>
              <a:rPr lang="en-US" altLang="en-US" sz="1600" b="1"/>
              <a:t>Switch to competitors</a:t>
            </a:r>
          </a:p>
          <a:p>
            <a:pPr algn="ctr"/>
            <a:r>
              <a:rPr lang="en-US" altLang="en-US" sz="1600" b="1"/>
              <a:t> and their offers; in</a:t>
            </a:r>
          </a:p>
          <a:p>
            <a:pPr algn="ctr"/>
            <a:r>
              <a:rPr lang="en-US" altLang="en-US" sz="1600" b="1"/>
              <a:t> time to Counter </a:t>
            </a:r>
          </a:p>
        </p:txBody>
      </p:sp>
      <p:sp>
        <p:nvSpPr>
          <p:cNvPr id="23" name="Cloud 22"/>
          <p:cNvSpPr/>
          <p:nvPr/>
        </p:nvSpPr>
        <p:spPr>
          <a:xfrm>
            <a:off x="2425700" y="3448050"/>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376" name="TextBox 23"/>
          <p:cNvSpPr txBox="1">
            <a:spLocks noChangeArrowheads="1"/>
          </p:cNvSpPr>
          <p:nvPr/>
        </p:nvSpPr>
        <p:spPr bwMode="auto">
          <a:xfrm>
            <a:off x="2667001" y="3702051"/>
            <a:ext cx="1776413" cy="1323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600" b="1"/>
              <a:t>Improving the</a:t>
            </a:r>
          </a:p>
          <a:p>
            <a:pPr algn="ctr"/>
            <a:r>
              <a:rPr lang="en-US" altLang="en-US" sz="1600" b="1"/>
              <a:t>Marketing </a:t>
            </a:r>
          </a:p>
          <a:p>
            <a:pPr algn="ctr"/>
            <a:r>
              <a:rPr lang="en-US" altLang="en-US" sz="1600" b="1"/>
              <a:t>Effectiveness of a </a:t>
            </a:r>
          </a:p>
          <a:p>
            <a:pPr algn="ctr"/>
            <a:r>
              <a:rPr lang="en-US" altLang="en-US" sz="1600" b="1"/>
              <a:t>Promotion while it</a:t>
            </a:r>
          </a:p>
          <a:p>
            <a:pPr algn="ctr"/>
            <a:r>
              <a:rPr lang="en-US" altLang="en-US" sz="1600" b="1"/>
              <a:t>is still in Play  </a:t>
            </a:r>
          </a:p>
        </p:txBody>
      </p:sp>
      <p:sp>
        <p:nvSpPr>
          <p:cNvPr id="2" name="Rectangle 1"/>
          <p:cNvSpPr/>
          <p:nvPr/>
        </p:nvSpPr>
        <p:spPr>
          <a:xfrm>
            <a:off x="4169707" y="6254751"/>
            <a:ext cx="3332964" cy="341632"/>
          </a:xfrm>
          <a:prstGeom prst="rect">
            <a:avLst/>
          </a:prstGeom>
        </p:spPr>
        <p:txBody>
          <a:bodyPr wrap="none">
            <a:spAutoFit/>
          </a:bodyPr>
          <a:lstStyle/>
          <a:p>
            <a:pPr marL="228600" indent="-228600" defTabSz="914400">
              <a:lnSpc>
                <a:spcPct val="90000"/>
              </a:lnSpc>
              <a:spcBef>
                <a:spcPts val="1000"/>
              </a:spcBef>
              <a:defRPr/>
            </a:pPr>
            <a:r>
              <a:rPr lang="en-US" dirty="0">
                <a:latin typeface="Times New Roman" panose="02020603050405020304" pitchFamily="18" charset="0"/>
                <a:cs typeface="Times New Roman" panose="02020603050405020304" pitchFamily="18" charset="0"/>
              </a:rPr>
              <a:t>Fig </a:t>
            </a:r>
            <a:r>
              <a:rPr lang="en-US" dirty="0" smtClean="0">
                <a:latin typeface="Times New Roman" panose="02020603050405020304" pitchFamily="18" charset="0"/>
                <a:cs typeface="Times New Roman" panose="02020603050405020304" pitchFamily="18" charset="0"/>
              </a:rPr>
              <a:t>no.5 Decision requirement [5]</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41454551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2987040" y="365125"/>
            <a:ext cx="8366760" cy="1325563"/>
          </a:xfrm>
          <a:solidFill>
            <a:srgbClr val="C00000"/>
          </a:solidFill>
        </p:spPr>
        <p:txBody>
          <a:bodyPr/>
          <a:lstStyle/>
          <a:p>
            <a:pPr algn="ctr"/>
            <a:r>
              <a:rPr lang="en-US" altLang="en-US" dirty="0" smtClean="0">
                <a:latin typeface="Times New Roman" panose="02020603050405020304" pitchFamily="18" charset="0"/>
                <a:cs typeface="Times New Roman" panose="02020603050405020304" pitchFamily="18" charset="0"/>
              </a:rPr>
              <a:t>Some Make it 4V’s</a:t>
            </a:r>
          </a:p>
        </p:txBody>
      </p:sp>
      <p:sp>
        <p:nvSpPr>
          <p:cNvPr id="4" name="Slide Number Placeholder 3"/>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9AD5D6AD-C765-4268-A643-F96C66FC1FF5}" type="slidenum">
              <a:rPr lang="en-US" altLang="en-US">
                <a:solidFill>
                  <a:srgbClr val="898989"/>
                </a:solidFill>
              </a:rPr>
              <a:pPr/>
              <a:t>25</a:t>
            </a:fld>
            <a:endParaRPr lang="en-US" altLang="en-US">
              <a:solidFill>
                <a:srgbClr val="898989"/>
              </a:solidFill>
            </a:endParaRPr>
          </a:p>
        </p:txBody>
      </p:sp>
      <p:pic>
        <p:nvPicPr>
          <p:cNvPr id="16388" name="Picture 4"/>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2524126" y="1947864"/>
            <a:ext cx="7013575" cy="358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Rectangle 1"/>
          <p:cNvSpPr/>
          <p:nvPr/>
        </p:nvSpPr>
        <p:spPr>
          <a:xfrm>
            <a:off x="4536198" y="5789615"/>
            <a:ext cx="2820067" cy="341632"/>
          </a:xfrm>
          <a:prstGeom prst="rect">
            <a:avLst/>
          </a:prstGeom>
        </p:spPr>
        <p:txBody>
          <a:bodyPr wrap="none">
            <a:spAutoFit/>
          </a:bodyPr>
          <a:lstStyle/>
          <a:p>
            <a:pPr marL="228600" indent="-228600" defTabSz="914400">
              <a:lnSpc>
                <a:spcPct val="90000"/>
              </a:lnSpc>
              <a:spcBef>
                <a:spcPts val="1000"/>
              </a:spcBef>
              <a:defRPr/>
            </a:pPr>
            <a:r>
              <a:rPr lang="en-US" dirty="0">
                <a:latin typeface="Times New Roman" panose="02020603050405020304" pitchFamily="18" charset="0"/>
                <a:cs typeface="Times New Roman" panose="02020603050405020304" pitchFamily="18" charset="0"/>
              </a:rPr>
              <a:t>Fig </a:t>
            </a:r>
            <a:r>
              <a:rPr lang="en-US" dirty="0" smtClean="0">
                <a:latin typeface="Times New Roman" panose="02020603050405020304" pitchFamily="18" charset="0"/>
                <a:cs typeface="Times New Roman" panose="02020603050405020304" pitchFamily="18" charset="0"/>
              </a:rPr>
              <a:t>no.6 4V’s of big data [6]</a:t>
            </a:r>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7"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8"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9"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 name="Rectangle 9"/>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1" name="Rectangle 10"/>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2"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25</a:t>
            </a:fld>
            <a:endParaRPr lang="en-US" dirty="0"/>
          </a:p>
        </p:txBody>
      </p:sp>
      <p:sp>
        <p:nvSpPr>
          <p:cNvPr id="13"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14"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5" name="Rectangle 14"/>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6"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 xmlns:p14="http://schemas.microsoft.com/office/powerpoint/2010/main" val="42326954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2971800" y="0"/>
            <a:ext cx="7528560" cy="1325563"/>
          </a:xfrm>
          <a:solidFill>
            <a:srgbClr val="C00000"/>
          </a:solidFill>
        </p:spPr>
        <p:txBody>
          <a:bodyPr/>
          <a:lstStyle/>
          <a:p>
            <a:pPr algn="ctr"/>
            <a:r>
              <a:rPr lang="en-US" altLang="en-US" dirty="0" smtClean="0">
                <a:latin typeface="Times New Roman" panose="02020603050405020304" pitchFamily="18" charset="0"/>
                <a:cs typeface="Times New Roman" panose="02020603050405020304" pitchFamily="18" charset="0"/>
              </a:rPr>
              <a:t>Harnessing Big Data</a:t>
            </a:r>
          </a:p>
        </p:txBody>
      </p:sp>
      <p:pic>
        <p:nvPicPr>
          <p:cNvPr id="17411" name="Picture 3"/>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3230880" y="1369408"/>
            <a:ext cx="5897879" cy="351530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5" name="Content Placeholder 2"/>
          <p:cNvSpPr>
            <a:spLocks noGrp="1"/>
          </p:cNvSpPr>
          <p:nvPr>
            <p:ph idx="1"/>
          </p:nvPr>
        </p:nvSpPr>
        <p:spPr>
          <a:xfrm>
            <a:off x="1997075" y="4652963"/>
            <a:ext cx="8369300" cy="1638300"/>
          </a:xfrm>
        </p:spPr>
        <p:txBody>
          <a:bodyPr/>
          <a:lstStyle/>
          <a:p>
            <a:endParaRPr lang="en-US" altLang="en-US" sz="1800" b="1" dirty="0" smtClean="0">
              <a:solidFill>
                <a:srgbClr val="0000FF"/>
              </a:solidFill>
              <a:latin typeface="Times New Roman" pitchFamily="18" charset="0"/>
              <a:cs typeface="Times New Roman" pitchFamily="18" charset="0"/>
            </a:endParaRPr>
          </a:p>
          <a:p>
            <a:r>
              <a:rPr lang="en-US" altLang="en-US" sz="1800" b="1" dirty="0" smtClean="0">
                <a:solidFill>
                  <a:srgbClr val="0000FF"/>
                </a:solidFill>
                <a:latin typeface="Times New Roman" pitchFamily="18" charset="0"/>
                <a:cs typeface="Times New Roman" pitchFamily="18" charset="0"/>
              </a:rPr>
              <a:t>OLTP</a:t>
            </a:r>
            <a:r>
              <a:rPr lang="en-US" altLang="en-US" sz="1800" b="1" dirty="0">
                <a:solidFill>
                  <a:srgbClr val="0000FF"/>
                </a:solidFill>
                <a:latin typeface="Times New Roman" pitchFamily="18" charset="0"/>
                <a:cs typeface="Times New Roman" pitchFamily="18" charset="0"/>
              </a:rPr>
              <a:t>: </a:t>
            </a:r>
            <a:r>
              <a:rPr lang="en-US" altLang="en-US" sz="1800" dirty="0">
                <a:latin typeface="Times New Roman" pitchFamily="18" charset="0"/>
                <a:cs typeface="Times New Roman" pitchFamily="18" charset="0"/>
              </a:rPr>
              <a:t>Online Transaction Processing   (DBMSs)</a:t>
            </a:r>
          </a:p>
          <a:p>
            <a:r>
              <a:rPr lang="en-US" altLang="en-US" sz="1800" b="1" dirty="0">
                <a:solidFill>
                  <a:srgbClr val="0000FF"/>
                </a:solidFill>
                <a:latin typeface="Times New Roman" pitchFamily="18" charset="0"/>
                <a:cs typeface="Times New Roman" pitchFamily="18" charset="0"/>
              </a:rPr>
              <a:t>OLAP: </a:t>
            </a:r>
            <a:r>
              <a:rPr lang="en-US" altLang="en-US" sz="1800" dirty="0">
                <a:latin typeface="Times New Roman" pitchFamily="18" charset="0"/>
                <a:cs typeface="Times New Roman" pitchFamily="18" charset="0"/>
              </a:rPr>
              <a:t>Online Analytical Processing   (Data Warehousing)</a:t>
            </a:r>
          </a:p>
          <a:p>
            <a:r>
              <a:rPr lang="en-US" altLang="en-US" sz="1800" b="1" dirty="0">
                <a:solidFill>
                  <a:srgbClr val="0000FF"/>
                </a:solidFill>
                <a:latin typeface="Times New Roman" pitchFamily="18" charset="0"/>
                <a:cs typeface="Times New Roman" pitchFamily="18" charset="0"/>
              </a:rPr>
              <a:t>RTAP: </a:t>
            </a:r>
            <a:r>
              <a:rPr lang="en-US" altLang="en-US" sz="1800" dirty="0">
                <a:latin typeface="Times New Roman" pitchFamily="18" charset="0"/>
                <a:cs typeface="Times New Roman" pitchFamily="18" charset="0"/>
              </a:rPr>
              <a:t>Real-Time Analytics Processing  (Big Data Architecture &amp; technology)</a:t>
            </a:r>
          </a:p>
        </p:txBody>
      </p:sp>
      <p:sp>
        <p:nvSpPr>
          <p:cNvPr id="3" name="Slide Number Placeholder 2"/>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E1FAC3FA-5E98-4CAD-AA60-77F857179120}" type="slidenum">
              <a:rPr lang="en-US" altLang="en-US">
                <a:solidFill>
                  <a:srgbClr val="898989"/>
                </a:solidFill>
              </a:rPr>
              <a:pPr/>
              <a:t>26</a:t>
            </a:fld>
            <a:endParaRPr lang="en-US" altLang="en-US">
              <a:solidFill>
                <a:srgbClr val="898989"/>
              </a:solidFill>
            </a:endParaRPr>
          </a:p>
        </p:txBody>
      </p:sp>
      <p:sp>
        <p:nvSpPr>
          <p:cNvPr id="6" name="Rectangle 5"/>
          <p:cNvSpPr/>
          <p:nvPr/>
        </p:nvSpPr>
        <p:spPr>
          <a:xfrm>
            <a:off x="1524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7"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8"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9"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 name="Rectangle 9"/>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1" name="Rectangle 10"/>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2"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26</a:t>
            </a:fld>
            <a:endParaRPr lang="en-US" dirty="0"/>
          </a:p>
        </p:txBody>
      </p:sp>
      <p:sp>
        <p:nvSpPr>
          <p:cNvPr id="13"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14"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5" name="Rectangle 14"/>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6"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 xmlns:p14="http://schemas.microsoft.com/office/powerpoint/2010/main" val="393602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checkerboard(across)">
                                      <p:cBhvr>
                                        <p:cTn id="7" dur="500"/>
                                        <p:tgtEl>
                                          <p:spTgt spid="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dissolve">
                                      <p:cBhvr>
                                        <p:cTn id="12" dur="500"/>
                                        <p:tgtEl>
                                          <p:spTgt spid="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dissolve">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2727960" y="365125"/>
            <a:ext cx="8625840" cy="1325563"/>
          </a:xfrm>
          <a:solidFill>
            <a:srgbClr val="C00000"/>
          </a:solidFill>
        </p:spPr>
        <p:txBody>
          <a:bodyPr/>
          <a:lstStyle/>
          <a:p>
            <a:pPr algn="ctr"/>
            <a:r>
              <a:rPr lang="en-US" altLang="en-US" dirty="0" smtClean="0">
                <a:latin typeface="Times New Roman" panose="02020603050405020304" pitchFamily="18" charset="0"/>
                <a:cs typeface="Times New Roman" panose="02020603050405020304" pitchFamily="18" charset="0"/>
              </a:rPr>
              <a:t>The Model Has Changed</a:t>
            </a:r>
            <a:r>
              <a:rPr lang="en-US" altLang="en-US" dirty="0" smtClean="0"/>
              <a:t>…</a:t>
            </a:r>
          </a:p>
        </p:txBody>
      </p:sp>
      <p:sp>
        <p:nvSpPr>
          <p:cNvPr id="3" name="Content Placeholder 2"/>
          <p:cNvSpPr>
            <a:spLocks noGrp="1"/>
          </p:cNvSpPr>
          <p:nvPr>
            <p:ph idx="1"/>
          </p:nvPr>
        </p:nvSpPr>
        <p:spPr>
          <a:xfrm>
            <a:off x="2092326" y="1801813"/>
            <a:ext cx="8143875" cy="690562"/>
          </a:xfrm>
        </p:spPr>
        <p:txBody>
          <a:bodyPr rtlCol="0">
            <a:noAutofit/>
          </a:bodyPr>
          <a:lstStyle/>
          <a:p>
            <a:pPr>
              <a:defRPr/>
            </a:pPr>
            <a:r>
              <a:rPr lang="en-US" dirty="0" smtClean="0">
                <a:latin typeface="Times New Roman" panose="02020603050405020304" pitchFamily="18" charset="0"/>
                <a:cs typeface="Times New Roman" panose="02020603050405020304" pitchFamily="18" charset="0"/>
              </a:rPr>
              <a:t>The Model of Generating/Consuming Data has Changed</a:t>
            </a:r>
            <a:endParaRPr lang="en-US" dirty="0">
              <a:latin typeface="Times New Roman" panose="02020603050405020304" pitchFamily="18" charset="0"/>
              <a:cs typeface="Times New Roman" panose="02020603050405020304" pitchFamily="18" charset="0"/>
            </a:endParaRPr>
          </a:p>
        </p:txBody>
      </p:sp>
      <p:pic>
        <p:nvPicPr>
          <p:cNvPr id="18436" name="Picture 3" descr="Screen shot 2013-01-13 at 5.46.48 PM.png"/>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2382970" y="3571897"/>
            <a:ext cx="995363" cy="928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7" name="Picture 4"/>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3553780" y="3559503"/>
            <a:ext cx="890588" cy="88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38" name="TextBox 5"/>
          <p:cNvSpPr txBox="1">
            <a:spLocks noChangeArrowheads="1"/>
          </p:cNvSpPr>
          <p:nvPr/>
        </p:nvSpPr>
        <p:spPr bwMode="auto">
          <a:xfrm>
            <a:off x="1936751" y="2730500"/>
            <a:ext cx="9904729"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800" b="1" dirty="0">
                <a:solidFill>
                  <a:srgbClr val="0000FF"/>
                </a:solidFill>
                <a:latin typeface="Times New Roman" panose="02020603050405020304" pitchFamily="18" charset="0"/>
                <a:cs typeface="Times New Roman" panose="02020603050405020304" pitchFamily="18" charset="0"/>
              </a:rPr>
              <a:t>Old Model: </a:t>
            </a:r>
            <a:r>
              <a:rPr lang="en-US" altLang="en-US" sz="2800" dirty="0">
                <a:latin typeface="Times New Roman" panose="02020603050405020304" pitchFamily="18" charset="0"/>
                <a:cs typeface="Times New Roman" panose="02020603050405020304" pitchFamily="18" charset="0"/>
              </a:rPr>
              <a:t>Few companies are generating data, all others are consuming data </a:t>
            </a:r>
          </a:p>
        </p:txBody>
      </p:sp>
      <p:pic>
        <p:nvPicPr>
          <p:cNvPr id="18439" name="Picture 9"/>
          <p:cNvPicPr>
            <a:picLocks noChangeAspect="1"/>
          </p:cNvPicPr>
          <p:nvPr/>
        </p:nvPicPr>
        <p:blipFill>
          <a:blip r:embed="rId4">
            <a:extLst>
              <a:ext uri="{28A0092B-C50C-407E-A947-70E740481C1C}">
                <a14:useLocalDpi xmlns="" xmlns:a14="http://schemas.microsoft.com/office/drawing/2010/main" val="0"/>
              </a:ext>
            </a:extLst>
          </a:blip>
          <a:srcRect/>
          <a:stretch>
            <a:fillRect/>
          </a:stretch>
        </p:blipFill>
        <p:spPr bwMode="auto">
          <a:xfrm>
            <a:off x="6596565" y="3556180"/>
            <a:ext cx="1252537" cy="930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Right Arrow 10"/>
          <p:cNvSpPr/>
          <p:nvPr/>
        </p:nvSpPr>
        <p:spPr>
          <a:xfrm>
            <a:off x="4516074" y="3613161"/>
            <a:ext cx="1768475" cy="48736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4" name="Group 13"/>
          <p:cNvGrpSpPr>
            <a:grpSpLocks/>
          </p:cNvGrpSpPr>
          <p:nvPr/>
        </p:nvGrpSpPr>
        <p:grpSpPr bwMode="auto">
          <a:xfrm>
            <a:off x="2245810" y="4632979"/>
            <a:ext cx="7455906" cy="1997056"/>
            <a:chOff x="413460" y="4565868"/>
            <a:chExt cx="7717177" cy="1815844"/>
          </a:xfrm>
        </p:grpSpPr>
        <p:pic>
          <p:nvPicPr>
            <p:cNvPr id="18443" name="Picture 7" descr="Screen shot 2013-01-13 at 5.50.25 PM.png"/>
            <p:cNvPicPr>
              <a:picLocks noChangeAspect="1"/>
            </p:cNvPicPr>
            <p:nvPr/>
          </p:nvPicPr>
          <p:blipFill>
            <a:blip r:embed="rId5">
              <a:extLst>
                <a:ext uri="{28A0092B-C50C-407E-A947-70E740481C1C}">
                  <a14:useLocalDpi xmlns="" xmlns:a14="http://schemas.microsoft.com/office/drawing/2010/main" val="0"/>
                </a:ext>
              </a:extLst>
            </a:blip>
            <a:srcRect/>
            <a:stretch>
              <a:fillRect/>
            </a:stretch>
          </p:blipFill>
          <p:spPr bwMode="auto">
            <a:xfrm>
              <a:off x="567765" y="5032760"/>
              <a:ext cx="1317519" cy="9142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44" name="Rectangle 8"/>
            <p:cNvSpPr>
              <a:spLocks noChangeArrowheads="1"/>
            </p:cNvSpPr>
            <p:nvPr/>
          </p:nvSpPr>
          <p:spPr bwMode="auto">
            <a:xfrm>
              <a:off x="413460" y="4565868"/>
              <a:ext cx="7717177" cy="1815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800" b="1" dirty="0">
                  <a:solidFill>
                    <a:srgbClr val="0000FF"/>
                  </a:solidFill>
                  <a:latin typeface="Times New Roman" panose="02020603050405020304" pitchFamily="18" charset="0"/>
                  <a:cs typeface="Times New Roman" panose="02020603050405020304" pitchFamily="18" charset="0"/>
                </a:rPr>
                <a:t>New Model: </a:t>
              </a:r>
              <a:r>
                <a:rPr lang="en-US" altLang="en-US" sz="2800" dirty="0">
                  <a:latin typeface="Times New Roman" panose="02020603050405020304" pitchFamily="18" charset="0"/>
                  <a:cs typeface="Times New Roman" panose="02020603050405020304" pitchFamily="18" charset="0"/>
                </a:rPr>
                <a:t>all of us are generating data, and all of us are consuming </a:t>
              </a:r>
              <a:r>
                <a:rPr lang="en-US" altLang="en-US" sz="2800" dirty="0" smtClean="0">
                  <a:latin typeface="Times New Roman" panose="02020603050405020304" pitchFamily="18" charset="0"/>
                  <a:cs typeface="Times New Roman" panose="02020603050405020304" pitchFamily="18" charset="0"/>
                </a:rPr>
                <a:t>data</a:t>
              </a:r>
            </a:p>
            <a:p>
              <a:endParaRPr lang="en-US" altLang="en-US" sz="2800" dirty="0">
                <a:latin typeface="Times New Roman" panose="02020603050405020304" pitchFamily="18" charset="0"/>
                <a:cs typeface="Times New Roman" panose="02020603050405020304" pitchFamily="18" charset="0"/>
              </a:endParaRPr>
            </a:p>
            <a:p>
              <a:r>
                <a:rPr lang="en-US" altLang="en-US" sz="2800" dirty="0" smtClean="0">
                  <a:latin typeface="Times New Roman" panose="02020603050405020304" pitchFamily="18" charset="0"/>
                  <a:cs typeface="Times New Roman" panose="02020603050405020304" pitchFamily="18" charset="0"/>
                </a:rPr>
                <a:t> </a:t>
              </a:r>
              <a:endParaRPr lang="en-US" altLang="en-US" sz="2800" dirty="0">
                <a:latin typeface="Times New Roman" panose="02020603050405020304" pitchFamily="18" charset="0"/>
                <a:cs typeface="Times New Roman" panose="02020603050405020304" pitchFamily="18" charset="0"/>
              </a:endParaRPr>
            </a:p>
          </p:txBody>
        </p:sp>
        <p:sp>
          <p:nvSpPr>
            <p:cNvPr id="12" name="Right Arrow 11"/>
            <p:cNvSpPr/>
            <p:nvPr/>
          </p:nvSpPr>
          <p:spPr>
            <a:xfrm>
              <a:off x="2276884" y="5415616"/>
              <a:ext cx="1768189" cy="487353"/>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8446" name="Picture 12"/>
            <p:cNvPicPr>
              <a:picLocks noChangeAspect="1"/>
            </p:cNvPicPr>
            <p:nvPr/>
          </p:nvPicPr>
          <p:blipFill>
            <a:blip r:embed="rId4">
              <a:extLst>
                <a:ext uri="{28A0092B-C50C-407E-A947-70E740481C1C}">
                  <a14:useLocalDpi xmlns="" xmlns:a14="http://schemas.microsoft.com/office/drawing/2010/main" val="0"/>
                </a:ext>
              </a:extLst>
            </a:blip>
            <a:srcRect/>
            <a:stretch>
              <a:fillRect/>
            </a:stretch>
          </p:blipFill>
          <p:spPr bwMode="auto">
            <a:xfrm>
              <a:off x="4665382" y="5194512"/>
              <a:ext cx="1251853" cy="9295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7" name="Slide Number Placeholder 6"/>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dirty="0">
              <a:solidFill>
                <a:srgbClr val="898989"/>
              </a:solidFill>
            </a:endParaRPr>
          </a:p>
        </p:txBody>
      </p:sp>
      <p:sp>
        <p:nvSpPr>
          <p:cNvPr id="16" name="Rectangle 15"/>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7"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18"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19"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20" name="Rectangle 19"/>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21" name="Rectangle 20"/>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22"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27</a:t>
            </a:fld>
            <a:endParaRPr lang="en-US" dirty="0"/>
          </a:p>
        </p:txBody>
      </p:sp>
      <p:sp>
        <p:nvSpPr>
          <p:cNvPr id="23"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24"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25" name="Rectangle 24"/>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26"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 xmlns:p14="http://schemas.microsoft.com/office/powerpoint/2010/main" val="21785496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2804160" y="365125"/>
            <a:ext cx="8549640" cy="1325563"/>
          </a:xfrm>
          <a:solidFill>
            <a:srgbClr val="C00000"/>
          </a:solidFill>
        </p:spPr>
        <p:txBody>
          <a:bodyPr/>
          <a:lstStyle/>
          <a:p>
            <a:pPr algn="ctr"/>
            <a:r>
              <a:rPr lang="en-US" altLang="en-US" dirty="0" smtClean="0">
                <a:latin typeface="Times New Roman" panose="02020603050405020304" pitchFamily="18" charset="0"/>
                <a:cs typeface="Times New Roman" panose="02020603050405020304" pitchFamily="18" charset="0"/>
              </a:rPr>
              <a:t>What’s driving Big Data</a:t>
            </a:r>
          </a:p>
        </p:txBody>
      </p:sp>
      <p:pic>
        <p:nvPicPr>
          <p:cNvPr id="19459" name="Picture 3"/>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1482725" y="1946276"/>
            <a:ext cx="5170488" cy="3863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3730626" y="4192589"/>
            <a:ext cx="6449699" cy="1200329"/>
            <a:chOff x="2206987" y="4191949"/>
            <a:chExt cx="6449749" cy="1200508"/>
          </a:xfrm>
        </p:grpSpPr>
        <p:cxnSp>
          <p:nvCxnSpPr>
            <p:cNvPr id="6" name="Straight Arrow Connector 5"/>
            <p:cNvCxnSpPr/>
            <p:nvPr/>
          </p:nvCxnSpPr>
          <p:spPr>
            <a:xfrm flipH="1">
              <a:off x="2206987" y="4450750"/>
              <a:ext cx="318613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393125" y="4191949"/>
              <a:ext cx="3263611" cy="1200508"/>
            </a:xfrm>
            <a:prstGeom prst="rect">
              <a:avLst/>
            </a:prstGeom>
            <a:solidFill>
              <a:schemeClr val="accent4">
                <a:lumMod val="20000"/>
                <a:lumOff val="80000"/>
              </a:schemeClr>
            </a:solidFill>
            <a:ln>
              <a:solidFill>
                <a:schemeClr val="tx1"/>
              </a:solidFill>
            </a:ln>
          </p:spPr>
          <p:txBody>
            <a:bodyPr wrap="none">
              <a:spAutoFit/>
            </a:bodyPr>
            <a:lstStyle/>
            <a:p>
              <a:pPr>
                <a:defRPr/>
              </a:pPr>
              <a:r>
                <a:rPr lang="en-US" dirty="0"/>
                <a:t>- Ad-hoc querying and reporting</a:t>
              </a:r>
            </a:p>
            <a:p>
              <a:pPr>
                <a:defRPr/>
              </a:pPr>
              <a:r>
                <a:rPr lang="en-US" dirty="0"/>
                <a:t>- Data mining techniques</a:t>
              </a:r>
            </a:p>
            <a:p>
              <a:pPr>
                <a:defRPr/>
              </a:pPr>
              <a:r>
                <a:rPr lang="en-US" dirty="0"/>
                <a:t>- Structured data, typical sources</a:t>
              </a:r>
            </a:p>
            <a:p>
              <a:pPr>
                <a:defRPr/>
              </a:pPr>
              <a:r>
                <a:rPr lang="en-US" dirty="0"/>
                <a:t>- Small to mid-size datasets</a:t>
              </a:r>
            </a:p>
          </p:txBody>
        </p:sp>
      </p:grpSp>
      <p:grpSp>
        <p:nvGrpSpPr>
          <p:cNvPr id="5" name="Group 4"/>
          <p:cNvGrpSpPr>
            <a:grpSpLocks/>
          </p:cNvGrpSpPr>
          <p:nvPr/>
        </p:nvGrpSpPr>
        <p:grpSpPr bwMode="auto">
          <a:xfrm>
            <a:off x="3559176" y="1960562"/>
            <a:ext cx="6346629" cy="1477328"/>
            <a:chOff x="2034655" y="1960356"/>
            <a:chExt cx="6347630" cy="1478282"/>
          </a:xfrm>
        </p:grpSpPr>
        <p:sp>
          <p:nvSpPr>
            <p:cNvPr id="11" name="TextBox 10"/>
            <p:cNvSpPr txBox="1"/>
            <p:nvPr/>
          </p:nvSpPr>
          <p:spPr>
            <a:xfrm>
              <a:off x="4508370" y="1960356"/>
              <a:ext cx="3873915" cy="1478282"/>
            </a:xfrm>
            <a:prstGeom prst="rect">
              <a:avLst/>
            </a:prstGeom>
            <a:solidFill>
              <a:schemeClr val="accent4">
                <a:lumMod val="20000"/>
                <a:lumOff val="80000"/>
              </a:schemeClr>
            </a:solidFill>
            <a:ln>
              <a:solidFill>
                <a:schemeClr val="tx1"/>
              </a:solidFill>
            </a:ln>
          </p:spPr>
          <p:txBody>
            <a:bodyPr wrap="none">
              <a:spAutoFit/>
            </a:bodyPr>
            <a:lstStyle/>
            <a:p>
              <a:pPr>
                <a:defRPr/>
              </a:pPr>
              <a:r>
                <a:rPr lang="en-US" dirty="0"/>
                <a:t>- Optimizations and predictive analytics</a:t>
              </a:r>
            </a:p>
            <a:p>
              <a:pPr>
                <a:defRPr/>
              </a:pPr>
              <a:r>
                <a:rPr lang="en-US" dirty="0"/>
                <a:t>- Complex statistical analysis</a:t>
              </a:r>
            </a:p>
            <a:p>
              <a:pPr>
                <a:defRPr/>
              </a:pPr>
              <a:r>
                <a:rPr lang="en-US" dirty="0"/>
                <a:t>- All types of data, and many sources</a:t>
              </a:r>
            </a:p>
            <a:p>
              <a:pPr>
                <a:defRPr/>
              </a:pPr>
              <a:r>
                <a:rPr lang="en-US" dirty="0"/>
                <a:t>- Very large datasets</a:t>
              </a:r>
            </a:p>
            <a:p>
              <a:pPr>
                <a:defRPr/>
              </a:pPr>
              <a:r>
                <a:rPr lang="en-US" dirty="0"/>
                <a:t>- More of a real-time </a:t>
              </a:r>
            </a:p>
          </p:txBody>
        </p:sp>
        <p:cxnSp>
          <p:nvCxnSpPr>
            <p:cNvPr id="12" name="Straight Arrow Connector 11"/>
            <p:cNvCxnSpPr/>
            <p:nvPr/>
          </p:nvCxnSpPr>
          <p:spPr>
            <a:xfrm flipH="1">
              <a:off x="2034655" y="2552875"/>
              <a:ext cx="2473715" cy="4781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5" name="Slide Number Placeholder 14"/>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69D4CE6F-0578-4429-B726-6103B41CE879}" type="slidenum">
              <a:rPr lang="en-US" altLang="en-US">
                <a:solidFill>
                  <a:srgbClr val="898989"/>
                </a:solidFill>
              </a:rPr>
              <a:pPr/>
              <a:t>28</a:t>
            </a:fld>
            <a:endParaRPr lang="en-US" altLang="en-US">
              <a:solidFill>
                <a:srgbClr val="898989"/>
              </a:solidFill>
            </a:endParaRPr>
          </a:p>
        </p:txBody>
      </p:sp>
      <p:sp>
        <p:nvSpPr>
          <p:cNvPr id="13" name="Rectangle 12"/>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4"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16"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17"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8" name="Rectangle 17"/>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9" name="Rectangle 18"/>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20"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28</a:t>
            </a:fld>
            <a:endParaRPr lang="en-US" dirty="0"/>
          </a:p>
        </p:txBody>
      </p:sp>
      <p:sp>
        <p:nvSpPr>
          <p:cNvPr id="21"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22"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23" name="Rectangle 22"/>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24"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 xmlns:p14="http://schemas.microsoft.com/office/powerpoint/2010/main" val="40027312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rcRect l="-3571" r="-3571"/>
          <a:stretch>
            <a:fillRect/>
          </a:stretch>
        </p:blipFill>
        <p:spPr>
          <a:xfrm>
            <a:off x="1219201" y="1082040"/>
            <a:ext cx="9802813" cy="5425440"/>
          </a:xfrm>
        </p:spPr>
      </p:pic>
      <p:sp>
        <p:nvSpPr>
          <p:cNvPr id="3" name="Rectangle 2"/>
          <p:cNvSpPr/>
          <p:nvPr/>
        </p:nvSpPr>
        <p:spPr>
          <a:xfrm>
            <a:off x="1524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4"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5"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6" name="Slide Number Placeholder 6"/>
          <p:cNvSpPr>
            <a:spLocks noGrp="1"/>
          </p:cNvSpPr>
          <p:nvPr>
            <p:ph type="sldNum" sz="quarter" idx="4294967295"/>
          </p:nvPr>
        </p:nvSpPr>
        <p:spPr>
          <a:xfrm>
            <a:off x="8737600" y="6356350"/>
            <a:ext cx="2844800" cy="365125"/>
          </a:xfrm>
          <a:prstGeom prst="rect">
            <a:avLst/>
          </a:prstGeom>
        </p:spPr>
        <p:txBody>
          <a:bodyPr lIns="101882" tIns="50941" rIns="101882" bIns="50941"/>
          <a:lstStyle/>
          <a:p>
            <a:pPr>
              <a:defRPr/>
            </a:pPr>
            <a:fld id="{52B1B562-A0BB-4FF1-AF66-AE4960B90CB2}" type="slidenum">
              <a:rPr lang="en-US" smtClean="0"/>
              <a:pPr>
                <a:defRPr/>
              </a:pPr>
              <a:t>29</a:t>
            </a:fld>
            <a:endParaRPr lang="en-US"/>
          </a:p>
        </p:txBody>
      </p:sp>
      <p:sp>
        <p:nvSpPr>
          <p:cNvPr id="7" name="Rectangle 6"/>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8" name="Rectangle 7"/>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9"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29</a:t>
            </a:fld>
            <a:endParaRPr lang="en-US" dirty="0"/>
          </a:p>
        </p:txBody>
      </p:sp>
      <p:sp>
        <p:nvSpPr>
          <p:cNvPr id="10"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11"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2" name="Rectangle 11"/>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3"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 xmlns:p14="http://schemas.microsoft.com/office/powerpoint/2010/main" val="6818962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1553" y="796834"/>
            <a:ext cx="3069772" cy="953589"/>
          </a:xfrm>
          <a:solidFill>
            <a:srgbClr val="C00000"/>
          </a:solidFill>
        </p:spPr>
        <p:txBody>
          <a:bodyPr>
            <a:normAutofit fontScale="90000"/>
          </a:bodyPr>
          <a:lstStyle/>
          <a:p>
            <a:pPr algn="ctr"/>
            <a:r>
              <a:rPr lang="en-US" sz="4900" dirty="0" smtClean="0">
                <a:latin typeface="Times New Roman" pitchFamily="18" charset="0"/>
                <a:cs typeface="Times New Roman" pitchFamily="18" charset="0"/>
              </a:rPr>
              <a:t>Prerequisite</a:t>
            </a:r>
            <a:r>
              <a:rPr lang="en-US" dirty="0" smtClean="0"/>
              <a:t> </a:t>
            </a:r>
            <a:endParaRPr lang="en-US" dirty="0"/>
          </a:p>
        </p:txBody>
      </p:sp>
      <p:sp>
        <p:nvSpPr>
          <p:cNvPr id="1025" name="Rectangle 1"/>
          <p:cNvSpPr>
            <a:spLocks noChangeArrowheads="1"/>
          </p:cNvSpPr>
          <p:nvPr/>
        </p:nvSpPr>
        <p:spPr bwMode="auto">
          <a:xfrm>
            <a:off x="2168435" y="2285999"/>
            <a:ext cx="10711542"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1" fontAlgn="base" latinLnBrk="0" hangingPunct="1">
              <a:lnSpc>
                <a:spcPct val="100000"/>
              </a:lnSpc>
              <a:spcBef>
                <a:spcPct val="0"/>
              </a:spcBef>
              <a:spcAft>
                <a:spcPct val="0"/>
              </a:spcAft>
              <a:buClrTx/>
              <a:buSzTx/>
              <a:buFontTx/>
              <a:buAutoNum type="arabicPeriod"/>
              <a:tabLst/>
            </a:pPr>
            <a:r>
              <a:rPr kumimoji="0" lang="en-US" sz="2800" b="0" i="0" u="none" strike="noStrike" cap="none" normalizeH="0" baseline="0" dirty="0" smtClean="0">
                <a:ln>
                  <a:noFill/>
                </a:ln>
                <a:solidFill>
                  <a:schemeClr val="tx1"/>
                </a:solidFill>
                <a:effectLst/>
                <a:latin typeface="Times New Roman" pitchFamily="18" charset="0"/>
                <a:cs typeface="Times New Roman" pitchFamily="18" charset="0"/>
              </a:rPr>
              <a:t>Basic Knowledge of Computer Technology</a:t>
            </a:r>
          </a:p>
        </p:txBody>
      </p:sp>
      <p:sp>
        <p:nvSpPr>
          <p:cNvPr id="4"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5"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6" name="Slide Number Placeholder 6"/>
          <p:cNvSpPr>
            <a:spLocks noGrp="1"/>
          </p:cNvSpPr>
          <p:nvPr>
            <p:ph type="sldNum" sz="quarter" idx="4294967295"/>
          </p:nvPr>
        </p:nvSpPr>
        <p:spPr>
          <a:xfrm>
            <a:off x="8737600" y="6356350"/>
            <a:ext cx="2844800" cy="365125"/>
          </a:xfrm>
          <a:prstGeom prst="rect">
            <a:avLst/>
          </a:prstGeom>
        </p:spPr>
        <p:txBody>
          <a:bodyPr lIns="101882" tIns="50941" rIns="101882" bIns="50941"/>
          <a:lstStyle/>
          <a:p>
            <a:pPr>
              <a:defRPr/>
            </a:pPr>
            <a:fld id="{52B1B562-A0BB-4FF1-AF66-AE4960B90CB2}" type="slidenum">
              <a:rPr lang="en-US" smtClean="0"/>
              <a:pPr>
                <a:defRPr/>
              </a:pPr>
              <a:t>3</a:t>
            </a:fld>
            <a:endParaRPr lang="en-US"/>
          </a:p>
        </p:txBody>
      </p:sp>
      <p:sp>
        <p:nvSpPr>
          <p:cNvPr id="7" name="Rectangle 6"/>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8" name="Rectangle 7"/>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9"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3</a:t>
            </a:fld>
            <a:endParaRPr lang="en-US" dirty="0"/>
          </a:p>
        </p:txBody>
      </p:sp>
      <p:sp>
        <p:nvSpPr>
          <p:cNvPr id="10"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11"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2" name="Rectangle 11"/>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3"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489960" y="365125"/>
            <a:ext cx="7863840" cy="1325563"/>
          </a:xfrm>
          <a:solidFill>
            <a:srgbClr val="C00000"/>
          </a:solidFill>
        </p:spPr>
        <p:txBody>
          <a:bodyPr/>
          <a:lstStyle/>
          <a:p>
            <a:pPr algn="ctr"/>
            <a:r>
              <a:rPr lang="en-US" altLang="en-US" dirty="0" smtClean="0">
                <a:latin typeface="Times New Roman" panose="02020603050405020304" pitchFamily="18" charset="0"/>
                <a:cs typeface="Times New Roman" panose="02020603050405020304" pitchFamily="18" charset="0"/>
              </a:rPr>
              <a:t>Big Data Technology</a:t>
            </a:r>
          </a:p>
        </p:txBody>
      </p:sp>
      <p:pic>
        <p:nvPicPr>
          <p:cNvPr id="23555" name="Picture 4"/>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1844675" y="1584325"/>
            <a:ext cx="8542338" cy="4884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dirty="0">
              <a:solidFill>
                <a:srgbClr val="898989"/>
              </a:solidFill>
            </a:endParaRPr>
          </a:p>
        </p:txBody>
      </p:sp>
      <p:sp>
        <p:nvSpPr>
          <p:cNvPr id="5" name="Rectangle 4"/>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6"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7"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8"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Rectangle 8"/>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0" name="Rectangle 9"/>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1"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30</a:t>
            </a:fld>
            <a:endParaRPr lang="en-US" dirty="0"/>
          </a:p>
        </p:txBody>
      </p:sp>
      <p:sp>
        <p:nvSpPr>
          <p:cNvPr id="12"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13"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4" name="Rectangle 13"/>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5"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 xmlns:p14="http://schemas.microsoft.com/office/powerpoint/2010/main" val="30069222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6200" y="334645"/>
            <a:ext cx="5958840" cy="1325563"/>
          </a:xfrm>
          <a:solidFill>
            <a:srgbClr val="C00000"/>
          </a:solidFill>
        </p:spPr>
        <p:txBody>
          <a:bodyPr/>
          <a:lstStyle/>
          <a:p>
            <a:pPr algn="ctr"/>
            <a:r>
              <a:rPr lang="en-US" b="1" dirty="0" smtClean="0">
                <a:latin typeface="Times New Roman" panose="02020603050405020304" pitchFamily="18" charset="0"/>
                <a:cs typeface="Times New Roman" panose="02020603050405020304" pitchFamily="18" charset="0"/>
              </a:rPr>
              <a:t>TOOLS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70000" lnSpcReduction="20000"/>
          </a:bodyPr>
          <a:lstStyle/>
          <a:p>
            <a:pPr marL="342900" indent="-342900"/>
            <a:r>
              <a:rPr lang="en-US" sz="3300" dirty="0">
                <a:solidFill>
                  <a:srgbClr val="000000"/>
                </a:solidFill>
                <a:latin typeface="Times New Roman" panose="02020603050405020304" pitchFamily="18" charset="0"/>
                <a:cs typeface="Times New Roman" panose="02020603050405020304" pitchFamily="18" charset="0"/>
              </a:rPr>
              <a:t>NoSQL </a:t>
            </a:r>
            <a:r>
              <a:rPr lang="en-US" sz="3300" dirty="0" err="1">
                <a:solidFill>
                  <a:srgbClr val="000000"/>
                </a:solidFill>
                <a:latin typeface="Times New Roman" panose="02020603050405020304" pitchFamily="18" charset="0"/>
                <a:cs typeface="Times New Roman" panose="02020603050405020304" pitchFamily="18" charset="0"/>
              </a:rPr>
              <a:t>DatabasesMongoDB</a:t>
            </a:r>
            <a:r>
              <a:rPr lang="en-US" sz="3300" dirty="0">
                <a:solidFill>
                  <a:srgbClr val="000000"/>
                </a:solidFill>
                <a:latin typeface="Times New Roman" panose="02020603050405020304" pitchFamily="18" charset="0"/>
                <a:cs typeface="Times New Roman" panose="02020603050405020304" pitchFamily="18" charset="0"/>
              </a:rPr>
              <a:t>, </a:t>
            </a:r>
            <a:r>
              <a:rPr lang="en-US" sz="3300" dirty="0" err="1">
                <a:solidFill>
                  <a:srgbClr val="000000"/>
                </a:solidFill>
                <a:latin typeface="Times New Roman" panose="02020603050405020304" pitchFamily="18" charset="0"/>
                <a:cs typeface="Times New Roman" panose="02020603050405020304" pitchFamily="18" charset="0"/>
              </a:rPr>
              <a:t>CouchDB</a:t>
            </a:r>
            <a:r>
              <a:rPr lang="en-US" sz="3300" dirty="0">
                <a:solidFill>
                  <a:srgbClr val="000000"/>
                </a:solidFill>
                <a:latin typeface="Times New Roman" panose="02020603050405020304" pitchFamily="18" charset="0"/>
                <a:cs typeface="Times New Roman" panose="02020603050405020304" pitchFamily="18" charset="0"/>
              </a:rPr>
              <a:t>, Cassandra, </a:t>
            </a:r>
            <a:r>
              <a:rPr lang="en-US" sz="3300" dirty="0" err="1">
                <a:solidFill>
                  <a:srgbClr val="000000"/>
                </a:solidFill>
                <a:latin typeface="Times New Roman" panose="02020603050405020304" pitchFamily="18" charset="0"/>
                <a:cs typeface="Times New Roman" panose="02020603050405020304" pitchFamily="18" charset="0"/>
              </a:rPr>
              <a:t>Redis</a:t>
            </a:r>
            <a:r>
              <a:rPr lang="en-US" sz="3300" dirty="0">
                <a:solidFill>
                  <a:srgbClr val="000000"/>
                </a:solidFill>
                <a:latin typeface="Times New Roman" panose="02020603050405020304" pitchFamily="18" charset="0"/>
                <a:cs typeface="Times New Roman" panose="02020603050405020304" pitchFamily="18" charset="0"/>
              </a:rPr>
              <a:t>, </a:t>
            </a:r>
            <a:r>
              <a:rPr lang="en-US" sz="3300" dirty="0" err="1">
                <a:solidFill>
                  <a:srgbClr val="000000"/>
                </a:solidFill>
                <a:latin typeface="Times New Roman" panose="02020603050405020304" pitchFamily="18" charset="0"/>
                <a:cs typeface="Times New Roman" panose="02020603050405020304" pitchFamily="18" charset="0"/>
              </a:rPr>
              <a:t>BigTable</a:t>
            </a:r>
            <a:r>
              <a:rPr lang="en-US" sz="3300" dirty="0">
                <a:solidFill>
                  <a:srgbClr val="000000"/>
                </a:solidFill>
                <a:latin typeface="Times New Roman" panose="02020603050405020304" pitchFamily="18" charset="0"/>
                <a:cs typeface="Times New Roman" panose="02020603050405020304" pitchFamily="18" charset="0"/>
              </a:rPr>
              <a:t>, </a:t>
            </a:r>
            <a:r>
              <a:rPr lang="en-US" sz="3300" dirty="0" err="1">
                <a:solidFill>
                  <a:srgbClr val="000000"/>
                </a:solidFill>
                <a:latin typeface="Times New Roman" panose="02020603050405020304" pitchFamily="18" charset="0"/>
                <a:cs typeface="Times New Roman" panose="02020603050405020304" pitchFamily="18" charset="0"/>
              </a:rPr>
              <a:t>Hbase</a:t>
            </a:r>
            <a:r>
              <a:rPr lang="en-US" sz="3300" dirty="0">
                <a:solidFill>
                  <a:srgbClr val="000000"/>
                </a:solidFill>
                <a:latin typeface="Times New Roman" panose="02020603050405020304" pitchFamily="18" charset="0"/>
                <a:cs typeface="Times New Roman" panose="02020603050405020304" pitchFamily="18" charset="0"/>
              </a:rPr>
              <a:t>, </a:t>
            </a:r>
            <a:r>
              <a:rPr lang="en-US" sz="3300" dirty="0" err="1">
                <a:solidFill>
                  <a:srgbClr val="000000"/>
                </a:solidFill>
                <a:latin typeface="Times New Roman" panose="02020603050405020304" pitchFamily="18" charset="0"/>
                <a:cs typeface="Times New Roman" panose="02020603050405020304" pitchFamily="18" charset="0"/>
              </a:rPr>
              <a:t>Hypertable</a:t>
            </a:r>
            <a:r>
              <a:rPr lang="en-US" sz="3300" dirty="0">
                <a:solidFill>
                  <a:srgbClr val="000000"/>
                </a:solidFill>
                <a:latin typeface="Times New Roman" panose="02020603050405020304" pitchFamily="18" charset="0"/>
                <a:cs typeface="Times New Roman" panose="02020603050405020304" pitchFamily="18" charset="0"/>
              </a:rPr>
              <a:t>, Voldemort, </a:t>
            </a:r>
            <a:r>
              <a:rPr lang="en-US" sz="3300" dirty="0" err="1">
                <a:solidFill>
                  <a:srgbClr val="000000"/>
                </a:solidFill>
                <a:latin typeface="Times New Roman" panose="02020603050405020304" pitchFamily="18" charset="0"/>
                <a:cs typeface="Times New Roman" panose="02020603050405020304" pitchFamily="18" charset="0"/>
              </a:rPr>
              <a:t>Riak</a:t>
            </a:r>
            <a:r>
              <a:rPr lang="en-US" sz="3300" dirty="0">
                <a:solidFill>
                  <a:srgbClr val="000000"/>
                </a:solidFill>
                <a:latin typeface="Times New Roman" panose="02020603050405020304" pitchFamily="18" charset="0"/>
                <a:cs typeface="Times New Roman" panose="02020603050405020304" pitchFamily="18" charset="0"/>
              </a:rPr>
              <a:t>, </a:t>
            </a:r>
            <a:r>
              <a:rPr lang="en-US" sz="3300" dirty="0" err="1">
                <a:solidFill>
                  <a:srgbClr val="000000"/>
                </a:solidFill>
                <a:latin typeface="Times New Roman" panose="02020603050405020304" pitchFamily="18" charset="0"/>
                <a:cs typeface="Times New Roman" panose="02020603050405020304" pitchFamily="18" charset="0"/>
              </a:rPr>
              <a:t>ZooKeeper</a:t>
            </a:r>
            <a:r>
              <a:rPr lang="en-US" sz="3300" dirty="0">
                <a:solidFill>
                  <a:srgbClr val="000000"/>
                </a:solidFill>
                <a:latin typeface="Times New Roman" panose="02020603050405020304" pitchFamily="18" charset="0"/>
                <a:cs typeface="Times New Roman" panose="02020603050405020304" pitchFamily="18" charset="0"/>
              </a:rPr>
              <a:t> </a:t>
            </a:r>
          </a:p>
          <a:p>
            <a:endParaRPr lang="en-US" sz="3300" dirty="0">
              <a:solidFill>
                <a:srgbClr val="000000"/>
              </a:solidFill>
              <a:latin typeface="Times New Roman" panose="02020603050405020304" pitchFamily="18" charset="0"/>
              <a:cs typeface="Times New Roman" panose="02020603050405020304" pitchFamily="18" charset="0"/>
            </a:endParaRPr>
          </a:p>
          <a:p>
            <a:pPr marL="342900" indent="-342900"/>
            <a:r>
              <a:rPr lang="en-US" sz="3300" dirty="0" err="1">
                <a:solidFill>
                  <a:srgbClr val="000000"/>
                </a:solidFill>
                <a:latin typeface="Times New Roman" panose="02020603050405020304" pitchFamily="18" charset="0"/>
                <a:cs typeface="Times New Roman" panose="02020603050405020304" pitchFamily="18" charset="0"/>
              </a:rPr>
              <a:t>MapReduce</a:t>
            </a:r>
            <a:r>
              <a:rPr lang="en-US" sz="3300" dirty="0">
                <a:solidFill>
                  <a:srgbClr val="000000"/>
                </a:solidFill>
                <a:latin typeface="Times New Roman" panose="02020603050405020304" pitchFamily="18" charset="0"/>
                <a:cs typeface="Times New Roman" panose="02020603050405020304" pitchFamily="18" charset="0"/>
              </a:rPr>
              <a:t> Hadoop, Hive, Pig, Cascading, </a:t>
            </a:r>
            <a:r>
              <a:rPr lang="en-US" sz="3300" dirty="0" err="1">
                <a:solidFill>
                  <a:srgbClr val="000000"/>
                </a:solidFill>
                <a:latin typeface="Times New Roman" panose="02020603050405020304" pitchFamily="18" charset="0"/>
                <a:cs typeface="Times New Roman" panose="02020603050405020304" pitchFamily="18" charset="0"/>
              </a:rPr>
              <a:t>Cascalog</a:t>
            </a:r>
            <a:r>
              <a:rPr lang="en-US" sz="3300" dirty="0">
                <a:solidFill>
                  <a:srgbClr val="000000"/>
                </a:solidFill>
                <a:latin typeface="Times New Roman" panose="02020603050405020304" pitchFamily="18" charset="0"/>
                <a:cs typeface="Times New Roman" panose="02020603050405020304" pitchFamily="18" charset="0"/>
              </a:rPr>
              <a:t>, </a:t>
            </a:r>
            <a:r>
              <a:rPr lang="en-US" sz="3300" dirty="0" err="1">
                <a:solidFill>
                  <a:srgbClr val="000000"/>
                </a:solidFill>
                <a:latin typeface="Times New Roman" panose="02020603050405020304" pitchFamily="18" charset="0"/>
                <a:cs typeface="Times New Roman" panose="02020603050405020304" pitchFamily="18" charset="0"/>
              </a:rPr>
              <a:t>mrjob</a:t>
            </a:r>
            <a:r>
              <a:rPr lang="en-US" sz="3300" dirty="0">
                <a:solidFill>
                  <a:srgbClr val="000000"/>
                </a:solidFill>
                <a:latin typeface="Times New Roman" panose="02020603050405020304" pitchFamily="18" charset="0"/>
                <a:cs typeface="Times New Roman" panose="02020603050405020304" pitchFamily="18" charset="0"/>
              </a:rPr>
              <a:t>, Caffeine, S4, </a:t>
            </a:r>
            <a:r>
              <a:rPr lang="en-US" sz="3300" dirty="0" err="1">
                <a:solidFill>
                  <a:srgbClr val="000000"/>
                </a:solidFill>
                <a:latin typeface="Times New Roman" panose="02020603050405020304" pitchFamily="18" charset="0"/>
                <a:cs typeface="Times New Roman" panose="02020603050405020304" pitchFamily="18" charset="0"/>
              </a:rPr>
              <a:t>MapR</a:t>
            </a:r>
            <a:r>
              <a:rPr lang="en-US" sz="3300" dirty="0">
                <a:solidFill>
                  <a:srgbClr val="000000"/>
                </a:solidFill>
                <a:latin typeface="Times New Roman" panose="02020603050405020304" pitchFamily="18" charset="0"/>
                <a:cs typeface="Times New Roman" panose="02020603050405020304" pitchFamily="18" charset="0"/>
              </a:rPr>
              <a:t>, </a:t>
            </a:r>
            <a:r>
              <a:rPr lang="en-US" sz="3300" dirty="0" err="1">
                <a:solidFill>
                  <a:srgbClr val="000000"/>
                </a:solidFill>
                <a:latin typeface="Times New Roman" panose="02020603050405020304" pitchFamily="18" charset="0"/>
                <a:cs typeface="Times New Roman" panose="02020603050405020304" pitchFamily="18" charset="0"/>
              </a:rPr>
              <a:t>Acunu</a:t>
            </a:r>
            <a:r>
              <a:rPr lang="en-US" sz="3300" dirty="0">
                <a:solidFill>
                  <a:srgbClr val="000000"/>
                </a:solidFill>
                <a:latin typeface="Times New Roman" panose="02020603050405020304" pitchFamily="18" charset="0"/>
                <a:cs typeface="Times New Roman" panose="02020603050405020304" pitchFamily="18" charset="0"/>
              </a:rPr>
              <a:t>, Flume, Kafka, Azkaban, </a:t>
            </a:r>
            <a:r>
              <a:rPr lang="en-US" sz="3300" dirty="0" err="1">
                <a:solidFill>
                  <a:srgbClr val="000000"/>
                </a:solidFill>
                <a:latin typeface="Times New Roman" panose="02020603050405020304" pitchFamily="18" charset="0"/>
                <a:cs typeface="Times New Roman" panose="02020603050405020304" pitchFamily="18" charset="0"/>
              </a:rPr>
              <a:t>Oozie</a:t>
            </a:r>
            <a:r>
              <a:rPr lang="en-US" sz="3300" dirty="0">
                <a:solidFill>
                  <a:srgbClr val="000000"/>
                </a:solidFill>
                <a:latin typeface="Times New Roman" panose="02020603050405020304" pitchFamily="18" charset="0"/>
                <a:cs typeface="Times New Roman" panose="02020603050405020304" pitchFamily="18" charset="0"/>
              </a:rPr>
              <a:t>, </a:t>
            </a:r>
            <a:r>
              <a:rPr lang="en-US" sz="3300" dirty="0" err="1">
                <a:solidFill>
                  <a:srgbClr val="000000"/>
                </a:solidFill>
                <a:latin typeface="Times New Roman" panose="02020603050405020304" pitchFamily="18" charset="0"/>
                <a:cs typeface="Times New Roman" panose="02020603050405020304" pitchFamily="18" charset="0"/>
              </a:rPr>
              <a:t>Greenplum</a:t>
            </a:r>
            <a:r>
              <a:rPr lang="en-US" sz="3300" dirty="0">
                <a:solidFill>
                  <a:srgbClr val="000000"/>
                </a:solidFill>
                <a:latin typeface="Times New Roman" panose="02020603050405020304" pitchFamily="18" charset="0"/>
                <a:cs typeface="Times New Roman" panose="02020603050405020304" pitchFamily="18" charset="0"/>
              </a:rPr>
              <a:t> </a:t>
            </a:r>
          </a:p>
          <a:p>
            <a:endParaRPr lang="en-US" sz="3300" dirty="0">
              <a:solidFill>
                <a:srgbClr val="000000"/>
              </a:solidFill>
              <a:latin typeface="Times New Roman" panose="02020603050405020304" pitchFamily="18" charset="0"/>
              <a:cs typeface="Times New Roman" panose="02020603050405020304" pitchFamily="18" charset="0"/>
            </a:endParaRPr>
          </a:p>
          <a:p>
            <a:pPr marL="342900" indent="-342900"/>
            <a:r>
              <a:rPr lang="en-US" sz="3300" dirty="0">
                <a:solidFill>
                  <a:srgbClr val="000000"/>
                </a:solidFill>
                <a:latin typeface="Times New Roman" panose="02020603050405020304" pitchFamily="18" charset="0"/>
                <a:cs typeface="Times New Roman" panose="02020603050405020304" pitchFamily="18" charset="0"/>
              </a:rPr>
              <a:t>Storage S3, Hadoop Distributed File System </a:t>
            </a:r>
          </a:p>
          <a:p>
            <a:endParaRPr lang="en-US" sz="3300" dirty="0">
              <a:solidFill>
                <a:srgbClr val="000000"/>
              </a:solidFill>
              <a:latin typeface="Times New Roman" panose="02020603050405020304" pitchFamily="18" charset="0"/>
              <a:cs typeface="Times New Roman" panose="02020603050405020304" pitchFamily="18" charset="0"/>
            </a:endParaRPr>
          </a:p>
          <a:p>
            <a:pPr marL="342900" indent="-342900"/>
            <a:r>
              <a:rPr lang="en-US" sz="3300" dirty="0">
                <a:solidFill>
                  <a:srgbClr val="000000"/>
                </a:solidFill>
                <a:latin typeface="Times New Roman" panose="02020603050405020304" pitchFamily="18" charset="0"/>
                <a:cs typeface="Times New Roman" panose="02020603050405020304" pitchFamily="18" charset="0"/>
              </a:rPr>
              <a:t>Servers EC2, Google App Engine, Elastic, Beanstalk, </a:t>
            </a:r>
            <a:r>
              <a:rPr lang="en-US" sz="3300" dirty="0" err="1">
                <a:solidFill>
                  <a:srgbClr val="000000"/>
                </a:solidFill>
                <a:latin typeface="Times New Roman" panose="02020603050405020304" pitchFamily="18" charset="0"/>
                <a:cs typeface="Times New Roman" panose="02020603050405020304" pitchFamily="18" charset="0"/>
              </a:rPr>
              <a:t>Heroku</a:t>
            </a:r>
            <a:r>
              <a:rPr lang="en-US" sz="3300" dirty="0">
                <a:solidFill>
                  <a:srgbClr val="000000"/>
                </a:solidFill>
                <a:latin typeface="Times New Roman" panose="02020603050405020304" pitchFamily="18" charset="0"/>
                <a:cs typeface="Times New Roman" panose="02020603050405020304" pitchFamily="18" charset="0"/>
              </a:rPr>
              <a:t> </a:t>
            </a:r>
          </a:p>
          <a:p>
            <a:endParaRPr lang="en-US" sz="3300" dirty="0">
              <a:solidFill>
                <a:srgbClr val="000000"/>
              </a:solidFill>
              <a:latin typeface="Times New Roman" panose="02020603050405020304" pitchFamily="18" charset="0"/>
              <a:cs typeface="Times New Roman" panose="02020603050405020304" pitchFamily="18" charset="0"/>
            </a:endParaRPr>
          </a:p>
          <a:p>
            <a:pPr marL="342900" indent="-342900"/>
            <a:r>
              <a:rPr lang="en-US" sz="3300" dirty="0">
                <a:solidFill>
                  <a:srgbClr val="000000"/>
                </a:solidFill>
                <a:latin typeface="Times New Roman" panose="02020603050405020304" pitchFamily="18" charset="0"/>
                <a:cs typeface="Times New Roman" panose="02020603050405020304" pitchFamily="18" charset="0"/>
              </a:rPr>
              <a:t>Processing R, Yahoo! Pipes, Mechanical Turk, </a:t>
            </a:r>
            <a:r>
              <a:rPr lang="en-US" sz="3300" dirty="0" err="1">
                <a:solidFill>
                  <a:srgbClr val="000000"/>
                </a:solidFill>
                <a:latin typeface="Times New Roman" panose="02020603050405020304" pitchFamily="18" charset="0"/>
                <a:cs typeface="Times New Roman" panose="02020603050405020304" pitchFamily="18" charset="0"/>
              </a:rPr>
              <a:t>Solr</a:t>
            </a:r>
            <a:r>
              <a:rPr lang="en-US" sz="3300" dirty="0">
                <a:solidFill>
                  <a:srgbClr val="000000"/>
                </a:solidFill>
                <a:latin typeface="Times New Roman" panose="02020603050405020304" pitchFamily="18" charset="0"/>
                <a:cs typeface="Times New Roman" panose="02020603050405020304" pitchFamily="18" charset="0"/>
              </a:rPr>
              <a:t>/</a:t>
            </a:r>
            <a:r>
              <a:rPr lang="en-US" sz="3300" dirty="0" err="1">
                <a:solidFill>
                  <a:srgbClr val="000000"/>
                </a:solidFill>
                <a:latin typeface="Times New Roman" panose="02020603050405020304" pitchFamily="18" charset="0"/>
                <a:cs typeface="Times New Roman" panose="02020603050405020304" pitchFamily="18" charset="0"/>
              </a:rPr>
              <a:t>Lucene</a:t>
            </a:r>
            <a:r>
              <a:rPr lang="en-US" sz="3300" dirty="0">
                <a:solidFill>
                  <a:srgbClr val="000000"/>
                </a:solidFill>
                <a:latin typeface="Times New Roman" panose="02020603050405020304" pitchFamily="18" charset="0"/>
                <a:cs typeface="Times New Roman" panose="02020603050405020304" pitchFamily="18" charset="0"/>
              </a:rPr>
              <a:t>, </a:t>
            </a:r>
            <a:r>
              <a:rPr lang="en-US" sz="3300" dirty="0" err="1">
                <a:solidFill>
                  <a:srgbClr val="000000"/>
                </a:solidFill>
                <a:latin typeface="Times New Roman" panose="02020603050405020304" pitchFamily="18" charset="0"/>
                <a:cs typeface="Times New Roman" panose="02020603050405020304" pitchFamily="18" charset="0"/>
              </a:rPr>
              <a:t>ElasticSearch</a:t>
            </a:r>
            <a:r>
              <a:rPr lang="en-US" sz="3300" dirty="0">
                <a:solidFill>
                  <a:srgbClr val="000000"/>
                </a:solidFill>
                <a:latin typeface="Times New Roman" panose="02020603050405020304" pitchFamily="18" charset="0"/>
                <a:cs typeface="Times New Roman" panose="02020603050405020304" pitchFamily="18" charset="0"/>
              </a:rPr>
              <a:t>, </a:t>
            </a:r>
            <a:r>
              <a:rPr lang="en-US" sz="3300" dirty="0" err="1">
                <a:solidFill>
                  <a:srgbClr val="000000"/>
                </a:solidFill>
                <a:latin typeface="Times New Roman" panose="02020603050405020304" pitchFamily="18" charset="0"/>
                <a:cs typeface="Times New Roman" panose="02020603050405020304" pitchFamily="18" charset="0"/>
              </a:rPr>
              <a:t>Datameer</a:t>
            </a:r>
            <a:r>
              <a:rPr lang="en-US" sz="3300" dirty="0">
                <a:solidFill>
                  <a:srgbClr val="000000"/>
                </a:solidFill>
                <a:latin typeface="Times New Roman" panose="02020603050405020304" pitchFamily="18" charset="0"/>
                <a:cs typeface="Times New Roman" panose="02020603050405020304" pitchFamily="18" charset="0"/>
              </a:rPr>
              <a:t>, </a:t>
            </a:r>
            <a:r>
              <a:rPr lang="en-US" sz="3300" dirty="0" err="1">
                <a:solidFill>
                  <a:srgbClr val="000000"/>
                </a:solidFill>
                <a:latin typeface="Times New Roman" panose="02020603050405020304" pitchFamily="18" charset="0"/>
                <a:cs typeface="Times New Roman" panose="02020603050405020304" pitchFamily="18" charset="0"/>
              </a:rPr>
              <a:t>BigSheets</a:t>
            </a:r>
            <a:r>
              <a:rPr lang="en-US" sz="3300" dirty="0">
                <a:solidFill>
                  <a:srgbClr val="000000"/>
                </a:solidFill>
                <a:latin typeface="Times New Roman" panose="02020603050405020304" pitchFamily="18" charset="0"/>
                <a:cs typeface="Times New Roman" panose="02020603050405020304" pitchFamily="18" charset="0"/>
              </a:rPr>
              <a:t>, </a:t>
            </a:r>
            <a:r>
              <a:rPr lang="en-US" sz="3300" dirty="0" err="1">
                <a:solidFill>
                  <a:srgbClr val="000000"/>
                </a:solidFill>
                <a:latin typeface="Times New Roman" panose="02020603050405020304" pitchFamily="18" charset="0"/>
                <a:cs typeface="Times New Roman" panose="02020603050405020304" pitchFamily="18" charset="0"/>
              </a:rPr>
              <a:t>Tinkerpop</a:t>
            </a:r>
            <a:r>
              <a:rPr lang="en-US" sz="3300" dirty="0">
                <a:solidFill>
                  <a:srgbClr val="000000"/>
                </a:solidFill>
                <a:latin typeface="Times New Roman" panose="02020603050405020304" pitchFamily="18" charset="0"/>
                <a:cs typeface="Times New Roman" panose="02020603050405020304" pitchFamily="18" charset="0"/>
              </a:rPr>
              <a:t> </a:t>
            </a:r>
          </a:p>
          <a:p>
            <a:endParaRPr lang="en-US" dirty="0"/>
          </a:p>
        </p:txBody>
      </p:sp>
      <p:sp>
        <p:nvSpPr>
          <p:cNvPr id="4" name="Rectangle 3"/>
          <p:cNvSpPr/>
          <p:nvPr/>
        </p:nvSpPr>
        <p:spPr>
          <a:xfrm>
            <a:off x="1524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5"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6"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7" name="Slide Number Placeholder 6"/>
          <p:cNvSpPr>
            <a:spLocks noGrp="1"/>
          </p:cNvSpPr>
          <p:nvPr>
            <p:ph type="sldNum" sz="quarter" idx="4294967295"/>
          </p:nvPr>
        </p:nvSpPr>
        <p:spPr>
          <a:xfrm>
            <a:off x="8737600" y="6356350"/>
            <a:ext cx="2844800" cy="365125"/>
          </a:xfrm>
          <a:prstGeom prst="rect">
            <a:avLst/>
          </a:prstGeom>
        </p:spPr>
        <p:txBody>
          <a:bodyPr lIns="101882" tIns="50941" rIns="101882" bIns="50941"/>
          <a:lstStyle/>
          <a:p>
            <a:pPr>
              <a:defRPr/>
            </a:pPr>
            <a:fld id="{52B1B562-A0BB-4FF1-AF66-AE4960B90CB2}" type="slidenum">
              <a:rPr lang="en-US" smtClean="0"/>
              <a:pPr>
                <a:defRPr/>
              </a:pPr>
              <a:t>31</a:t>
            </a:fld>
            <a:endParaRPr lang="en-US"/>
          </a:p>
        </p:txBody>
      </p:sp>
      <p:sp>
        <p:nvSpPr>
          <p:cNvPr id="8" name="Rectangle 7"/>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9" name="Rectangle 8"/>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0"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31</a:t>
            </a:fld>
            <a:endParaRPr lang="en-US" dirty="0"/>
          </a:p>
        </p:txBody>
      </p:sp>
      <p:sp>
        <p:nvSpPr>
          <p:cNvPr id="11"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12"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3" name="Rectangle 12"/>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4"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 xmlns:p14="http://schemas.microsoft.com/office/powerpoint/2010/main" val="4035182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3840" y="365125"/>
            <a:ext cx="5273040" cy="1325563"/>
          </a:xfrm>
          <a:solidFill>
            <a:srgbClr val="C00000"/>
          </a:solidFill>
        </p:spPr>
        <p:txBody>
          <a:bodyPr>
            <a:normAutofit/>
          </a:bodyPr>
          <a:lstStyle/>
          <a:p>
            <a:pPr algn="ctr"/>
            <a:r>
              <a:rPr lang="en-US" sz="4000"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TECHNIQUES</a:t>
            </a:r>
            <a:endParaRPr lang="en-US"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272540" y="1886585"/>
            <a:ext cx="9646919" cy="4351338"/>
          </a:xfrm>
          <a:prstGeom prst="rect">
            <a:avLst/>
          </a:prstGeom>
        </p:spPr>
      </p:pic>
      <p:sp>
        <p:nvSpPr>
          <p:cNvPr id="5" name="Rectangle 4"/>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6"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7"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8" name="Slide Number Placeholder 6"/>
          <p:cNvSpPr>
            <a:spLocks noGrp="1"/>
          </p:cNvSpPr>
          <p:nvPr>
            <p:ph type="sldNum" sz="quarter" idx="4294967295"/>
          </p:nvPr>
        </p:nvSpPr>
        <p:spPr>
          <a:xfrm>
            <a:off x="8737600" y="6356350"/>
            <a:ext cx="2844800" cy="365125"/>
          </a:xfrm>
          <a:prstGeom prst="rect">
            <a:avLst/>
          </a:prstGeom>
        </p:spPr>
        <p:txBody>
          <a:bodyPr lIns="101882" tIns="50941" rIns="101882" bIns="50941"/>
          <a:lstStyle/>
          <a:p>
            <a:pPr>
              <a:defRPr/>
            </a:pPr>
            <a:fld id="{52B1B562-A0BB-4FF1-AF66-AE4960B90CB2}" type="slidenum">
              <a:rPr lang="en-US" smtClean="0"/>
              <a:pPr>
                <a:defRPr/>
              </a:pPr>
              <a:t>32</a:t>
            </a:fld>
            <a:endParaRPr lang="en-US"/>
          </a:p>
        </p:txBody>
      </p:sp>
      <p:sp>
        <p:nvSpPr>
          <p:cNvPr id="9" name="Rectangle 8"/>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0" name="Rectangle 9"/>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1"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32</a:t>
            </a:fld>
            <a:endParaRPr lang="en-US" dirty="0"/>
          </a:p>
        </p:txBody>
      </p:sp>
      <p:sp>
        <p:nvSpPr>
          <p:cNvPr id="12"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13"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4" name="Rectangle 13"/>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5"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 xmlns:p14="http://schemas.microsoft.com/office/powerpoint/2010/main" val="135055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67840" y="944880"/>
            <a:ext cx="8854440" cy="5440680"/>
          </a:xfrm>
          <a:prstGeom prst="rect">
            <a:avLst/>
          </a:prstGeom>
        </p:spPr>
      </p:pic>
      <p:sp>
        <p:nvSpPr>
          <p:cNvPr id="3" name="Rectangle 2"/>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5"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6"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7" name="Slide Number Placeholder 6"/>
          <p:cNvSpPr>
            <a:spLocks noGrp="1"/>
          </p:cNvSpPr>
          <p:nvPr>
            <p:ph type="sldNum" sz="quarter" idx="4294967295"/>
          </p:nvPr>
        </p:nvSpPr>
        <p:spPr>
          <a:xfrm>
            <a:off x="8737600" y="6356350"/>
            <a:ext cx="2844800" cy="365125"/>
          </a:xfrm>
          <a:prstGeom prst="rect">
            <a:avLst/>
          </a:prstGeom>
        </p:spPr>
        <p:txBody>
          <a:bodyPr lIns="101882" tIns="50941" rIns="101882" bIns="50941"/>
          <a:lstStyle/>
          <a:p>
            <a:pPr>
              <a:defRPr/>
            </a:pPr>
            <a:fld id="{52B1B562-A0BB-4FF1-AF66-AE4960B90CB2}" type="slidenum">
              <a:rPr lang="en-US" smtClean="0"/>
              <a:pPr>
                <a:defRPr/>
              </a:pPr>
              <a:t>33</a:t>
            </a:fld>
            <a:endParaRPr lang="en-US"/>
          </a:p>
        </p:txBody>
      </p:sp>
      <p:sp>
        <p:nvSpPr>
          <p:cNvPr id="8" name="Rectangle 7"/>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9" name="Rectangle 8"/>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0"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33</a:t>
            </a:fld>
            <a:endParaRPr lang="en-US" dirty="0"/>
          </a:p>
        </p:txBody>
      </p:sp>
      <p:sp>
        <p:nvSpPr>
          <p:cNvPr id="11"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12"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3" name="Rectangle 12"/>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4"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 xmlns:p14="http://schemas.microsoft.com/office/powerpoint/2010/main" val="84203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Grp="1"/>
          </p:cNvSpPr>
          <p:nvPr>
            <p:ph idx="1"/>
          </p:nvPr>
        </p:nvSpPr>
        <p:spPr>
          <a:xfrm>
            <a:off x="1752600" y="1825625"/>
            <a:ext cx="8763000" cy="2212975"/>
          </a:xfrm>
          <a:prstGeom prst="rect">
            <a:avLst/>
          </a:prstGeom>
          <a:solidFill>
            <a:srgbClr val="C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b="1" dirty="0" smtClean="0">
                <a:latin typeface="Times New Roman" panose="02020603050405020304" pitchFamily="18" charset="0"/>
                <a:cs typeface="Times New Roman" panose="02020603050405020304" pitchFamily="18" charset="0"/>
              </a:rPr>
              <a:t>Applications of Big data</a:t>
            </a:r>
            <a:endParaRPr lang="en-US" dirty="0">
              <a:latin typeface="Times New Roman" panose="02020603050405020304" pitchFamily="18" charset="0"/>
              <a:cs typeface="Times New Roman" panose="02020603050405020304" pitchFamily="18" charset="0"/>
            </a:endParaRPr>
          </a:p>
        </p:txBody>
      </p:sp>
      <p:sp>
        <p:nvSpPr>
          <p:cNvPr id="3" name="Rectangle 2"/>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5"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6"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7" name="Slide Number Placeholder 6"/>
          <p:cNvSpPr>
            <a:spLocks noGrp="1"/>
          </p:cNvSpPr>
          <p:nvPr>
            <p:ph type="sldNum" sz="quarter" idx="4294967295"/>
          </p:nvPr>
        </p:nvSpPr>
        <p:spPr>
          <a:xfrm>
            <a:off x="8737600" y="6356350"/>
            <a:ext cx="2844800" cy="365125"/>
          </a:xfrm>
          <a:prstGeom prst="rect">
            <a:avLst/>
          </a:prstGeom>
        </p:spPr>
        <p:txBody>
          <a:bodyPr lIns="101882" tIns="50941" rIns="101882" bIns="50941"/>
          <a:lstStyle/>
          <a:p>
            <a:pPr>
              <a:defRPr/>
            </a:pPr>
            <a:fld id="{52B1B562-A0BB-4FF1-AF66-AE4960B90CB2}" type="slidenum">
              <a:rPr lang="en-US" smtClean="0"/>
              <a:pPr>
                <a:defRPr/>
              </a:pPr>
              <a:t>34</a:t>
            </a:fld>
            <a:endParaRPr lang="en-US"/>
          </a:p>
        </p:txBody>
      </p:sp>
      <p:sp>
        <p:nvSpPr>
          <p:cNvPr id="8" name="Rectangle 7"/>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9" name="Rectangle 8"/>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0"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34</a:t>
            </a:fld>
            <a:endParaRPr lang="en-US" dirty="0"/>
          </a:p>
        </p:txBody>
      </p:sp>
      <p:sp>
        <p:nvSpPr>
          <p:cNvPr id="11"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12"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3" name="Rectangle 12"/>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4"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 xmlns:p14="http://schemas.microsoft.com/office/powerpoint/2010/main" val="135680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
          <p:cNvPicPr>
            <a:picLocks noGrp="1" noChangeAspect="1"/>
          </p:cNvPicPr>
          <p:nvPr>
            <p:ph idx="1"/>
          </p:nvPr>
        </p:nvPicPr>
        <p:blipFill>
          <a:blip r:embed="rId3"/>
          <a:stretch>
            <a:fillRect/>
          </a:stretch>
        </p:blipFill>
        <p:spPr>
          <a:xfrm>
            <a:off x="960120" y="807720"/>
            <a:ext cx="10637519" cy="5293043"/>
          </a:xfrm>
          <a:prstGeom prst="rect">
            <a:avLst/>
          </a:prstGeom>
        </p:spPr>
      </p:pic>
      <p:sp>
        <p:nvSpPr>
          <p:cNvPr id="3" name="Rectangle 2"/>
          <p:cNvSpPr/>
          <p:nvPr/>
        </p:nvSpPr>
        <p:spPr>
          <a:xfrm>
            <a:off x="4892390" y="6272464"/>
            <a:ext cx="2707536" cy="369332"/>
          </a:xfrm>
          <a:prstGeom prst="rect">
            <a:avLst/>
          </a:prstGeom>
        </p:spPr>
        <p:txBody>
          <a:bodyPr wrap="none">
            <a:spAutoFit/>
          </a:bodyPr>
          <a:lstStyle/>
          <a:p>
            <a:r>
              <a:rPr lang="en-US" dirty="0"/>
              <a:t>Fig no. 7</a:t>
            </a:r>
            <a:r>
              <a:rPr lang="en-US" dirty="0" smtClean="0"/>
              <a:t> Bloomerg.com [7]</a:t>
            </a:r>
            <a:endParaRPr lang="en-US" dirty="0"/>
          </a:p>
        </p:txBody>
      </p:sp>
      <p:sp>
        <p:nvSpPr>
          <p:cNvPr id="5" name="Rectangle 4"/>
          <p:cNvSpPr/>
          <p:nvPr/>
        </p:nvSpPr>
        <p:spPr>
          <a:xfrm>
            <a:off x="1524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6"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7"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8" name="Slide Number Placeholder 6"/>
          <p:cNvSpPr>
            <a:spLocks noGrp="1"/>
          </p:cNvSpPr>
          <p:nvPr>
            <p:ph type="sldNum" sz="quarter" idx="4294967295"/>
          </p:nvPr>
        </p:nvSpPr>
        <p:spPr>
          <a:xfrm>
            <a:off x="8737600" y="6356350"/>
            <a:ext cx="2844800" cy="365125"/>
          </a:xfrm>
          <a:prstGeom prst="rect">
            <a:avLst/>
          </a:prstGeom>
        </p:spPr>
        <p:txBody>
          <a:bodyPr lIns="101882" tIns="50941" rIns="101882" bIns="50941"/>
          <a:lstStyle/>
          <a:p>
            <a:pPr>
              <a:defRPr/>
            </a:pPr>
            <a:fld id="{52B1B562-A0BB-4FF1-AF66-AE4960B90CB2}" type="slidenum">
              <a:rPr lang="en-US" smtClean="0"/>
              <a:pPr>
                <a:defRPr/>
              </a:pPr>
              <a:t>35</a:t>
            </a:fld>
            <a:endParaRPr lang="en-US"/>
          </a:p>
        </p:txBody>
      </p:sp>
      <p:sp>
        <p:nvSpPr>
          <p:cNvPr id="9" name="Rectangle 8"/>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0" name="Rectangle 9"/>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1"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35</a:t>
            </a:fld>
            <a:endParaRPr lang="en-US" dirty="0"/>
          </a:p>
        </p:txBody>
      </p:sp>
      <p:sp>
        <p:nvSpPr>
          <p:cNvPr id="12"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13"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4" name="Rectangle 13"/>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5"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 xmlns:p14="http://schemas.microsoft.com/office/powerpoint/2010/main" val="3325879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56360" y="1188720"/>
            <a:ext cx="9677400" cy="4988243"/>
          </a:xfrm>
          <a:prstGeom prst="rect">
            <a:avLst/>
          </a:prstGeom>
        </p:spPr>
      </p:pic>
      <p:sp>
        <p:nvSpPr>
          <p:cNvPr id="3" name="Rectangle 2"/>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5"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6"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7" name="Slide Number Placeholder 6"/>
          <p:cNvSpPr>
            <a:spLocks noGrp="1"/>
          </p:cNvSpPr>
          <p:nvPr>
            <p:ph type="sldNum" sz="quarter" idx="4294967295"/>
          </p:nvPr>
        </p:nvSpPr>
        <p:spPr>
          <a:xfrm>
            <a:off x="8737600" y="6356350"/>
            <a:ext cx="2844800" cy="365125"/>
          </a:xfrm>
          <a:prstGeom prst="rect">
            <a:avLst/>
          </a:prstGeom>
        </p:spPr>
        <p:txBody>
          <a:bodyPr lIns="101882" tIns="50941" rIns="101882" bIns="50941"/>
          <a:lstStyle/>
          <a:p>
            <a:pPr>
              <a:defRPr/>
            </a:pPr>
            <a:fld id="{52B1B562-A0BB-4FF1-AF66-AE4960B90CB2}" type="slidenum">
              <a:rPr lang="en-US" smtClean="0"/>
              <a:pPr>
                <a:defRPr/>
              </a:pPr>
              <a:t>36</a:t>
            </a:fld>
            <a:endParaRPr lang="en-US"/>
          </a:p>
        </p:txBody>
      </p:sp>
      <p:sp>
        <p:nvSpPr>
          <p:cNvPr id="8" name="Rectangle 7"/>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9" name="Rectangle 8"/>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0"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36</a:t>
            </a:fld>
            <a:endParaRPr lang="en-US" dirty="0"/>
          </a:p>
        </p:txBody>
      </p:sp>
      <p:sp>
        <p:nvSpPr>
          <p:cNvPr id="11"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12"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3" name="Rectangle 12"/>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4"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 xmlns:p14="http://schemas.microsoft.com/office/powerpoint/2010/main" val="40610336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83080" y="613661"/>
            <a:ext cx="9707880" cy="5658803"/>
          </a:xfrm>
          <a:prstGeom prst="rect">
            <a:avLst/>
          </a:prstGeom>
        </p:spPr>
      </p:pic>
      <p:sp>
        <p:nvSpPr>
          <p:cNvPr id="3" name="Rectangle 2"/>
          <p:cNvSpPr/>
          <p:nvPr/>
        </p:nvSpPr>
        <p:spPr>
          <a:xfrm>
            <a:off x="4892390" y="6272464"/>
            <a:ext cx="3336939" cy="369332"/>
          </a:xfrm>
          <a:prstGeom prst="rect">
            <a:avLst/>
          </a:prstGeom>
        </p:spPr>
        <p:txBody>
          <a:bodyPr wrap="none">
            <a:spAutoFit/>
          </a:bodyPr>
          <a:lstStyle/>
          <a:p>
            <a:r>
              <a:rPr lang="en-US" dirty="0"/>
              <a:t>Fig no. </a:t>
            </a:r>
            <a:r>
              <a:rPr lang="en-US" dirty="0" smtClean="0"/>
              <a:t>8 </a:t>
            </a:r>
            <a:r>
              <a:rPr lang="en-US" dirty="0" err="1" smtClean="0"/>
              <a:t>microtrend</a:t>
            </a:r>
            <a:r>
              <a:rPr lang="en-US" dirty="0" smtClean="0"/>
              <a:t> detection [8]</a:t>
            </a:r>
            <a:endParaRPr lang="en-US" dirty="0"/>
          </a:p>
        </p:txBody>
      </p:sp>
      <p:sp>
        <p:nvSpPr>
          <p:cNvPr id="5" name="Rectangle 4"/>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6"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7"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8" name="Slide Number Placeholder 6"/>
          <p:cNvSpPr>
            <a:spLocks noGrp="1"/>
          </p:cNvSpPr>
          <p:nvPr>
            <p:ph type="sldNum" sz="quarter" idx="4294967295"/>
          </p:nvPr>
        </p:nvSpPr>
        <p:spPr>
          <a:xfrm>
            <a:off x="8737600" y="6356350"/>
            <a:ext cx="2844800" cy="365125"/>
          </a:xfrm>
          <a:prstGeom prst="rect">
            <a:avLst/>
          </a:prstGeom>
        </p:spPr>
        <p:txBody>
          <a:bodyPr lIns="101882" tIns="50941" rIns="101882" bIns="50941"/>
          <a:lstStyle/>
          <a:p>
            <a:pPr>
              <a:defRPr/>
            </a:pPr>
            <a:fld id="{52B1B562-A0BB-4FF1-AF66-AE4960B90CB2}" type="slidenum">
              <a:rPr lang="en-US" smtClean="0"/>
              <a:pPr>
                <a:defRPr/>
              </a:pPr>
              <a:t>37</a:t>
            </a:fld>
            <a:endParaRPr lang="en-US"/>
          </a:p>
        </p:txBody>
      </p:sp>
      <p:sp>
        <p:nvSpPr>
          <p:cNvPr id="9" name="Rectangle 8"/>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0" name="Rectangle 9"/>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1"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37</a:t>
            </a:fld>
            <a:endParaRPr lang="en-US" dirty="0"/>
          </a:p>
        </p:txBody>
      </p:sp>
      <p:sp>
        <p:nvSpPr>
          <p:cNvPr id="12"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13"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4" name="Rectangle 13"/>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5"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 xmlns:p14="http://schemas.microsoft.com/office/powerpoint/2010/main" val="9832504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88720" y="1021080"/>
            <a:ext cx="10580624" cy="4959668"/>
          </a:xfrm>
          <a:prstGeom prst="rect">
            <a:avLst/>
          </a:prstGeom>
        </p:spPr>
      </p:pic>
      <p:sp>
        <p:nvSpPr>
          <p:cNvPr id="5" name="Rectangle 4"/>
          <p:cNvSpPr/>
          <p:nvPr/>
        </p:nvSpPr>
        <p:spPr>
          <a:xfrm>
            <a:off x="4671370" y="6139934"/>
            <a:ext cx="3229602" cy="369332"/>
          </a:xfrm>
          <a:prstGeom prst="rect">
            <a:avLst/>
          </a:prstGeom>
        </p:spPr>
        <p:txBody>
          <a:bodyPr wrap="none">
            <a:spAutoFit/>
          </a:bodyPr>
          <a:lstStyle/>
          <a:p>
            <a:r>
              <a:rPr lang="en-US" dirty="0"/>
              <a:t>Fig no. </a:t>
            </a:r>
            <a:r>
              <a:rPr lang="en-US" dirty="0" smtClean="0"/>
              <a:t>9 </a:t>
            </a:r>
            <a:r>
              <a:rPr lang="en-US" dirty="0"/>
              <a:t>N</a:t>
            </a:r>
            <a:r>
              <a:rPr lang="en-US" dirty="0" smtClean="0"/>
              <a:t>etwork Monitoring [9]</a:t>
            </a:r>
            <a:endParaRPr lang="en-US" dirty="0"/>
          </a:p>
        </p:txBody>
      </p:sp>
      <p:sp>
        <p:nvSpPr>
          <p:cNvPr id="6" name="Rectangle 5"/>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7"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8"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9" name="Slide Number Placeholder 6"/>
          <p:cNvSpPr>
            <a:spLocks noGrp="1"/>
          </p:cNvSpPr>
          <p:nvPr>
            <p:ph type="sldNum" sz="quarter" idx="4294967295"/>
          </p:nvPr>
        </p:nvSpPr>
        <p:spPr>
          <a:xfrm>
            <a:off x="8737600" y="6356350"/>
            <a:ext cx="2844800" cy="365125"/>
          </a:xfrm>
          <a:prstGeom prst="rect">
            <a:avLst/>
          </a:prstGeom>
        </p:spPr>
        <p:txBody>
          <a:bodyPr lIns="101882" tIns="50941" rIns="101882" bIns="50941"/>
          <a:lstStyle/>
          <a:p>
            <a:pPr>
              <a:defRPr/>
            </a:pPr>
            <a:fld id="{52B1B562-A0BB-4FF1-AF66-AE4960B90CB2}" type="slidenum">
              <a:rPr lang="en-US" smtClean="0"/>
              <a:pPr>
                <a:defRPr/>
              </a:pPr>
              <a:t>38</a:t>
            </a:fld>
            <a:endParaRPr lang="en-US"/>
          </a:p>
        </p:txBody>
      </p:sp>
      <p:sp>
        <p:nvSpPr>
          <p:cNvPr id="10" name="Rectangle 9"/>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1" name="Rectangle 10"/>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2"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38</a:t>
            </a:fld>
            <a:endParaRPr lang="en-US" dirty="0"/>
          </a:p>
        </p:txBody>
      </p:sp>
      <p:sp>
        <p:nvSpPr>
          <p:cNvPr id="13"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14"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5" name="Rectangle 14"/>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6"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 xmlns:p14="http://schemas.microsoft.com/office/powerpoint/2010/main" val="252656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1) Explain the importance of Big Data?</a:t>
            </a:r>
          </a:p>
          <a:p>
            <a:r>
              <a:rPr lang="en-US" dirty="0" smtClean="0">
                <a:latin typeface="Times New Roman" pitchFamily="18" charset="0"/>
                <a:cs typeface="Times New Roman" pitchFamily="18" charset="0"/>
              </a:rPr>
              <a:t>2) State with examples the importance of this field.</a:t>
            </a:r>
          </a:p>
          <a:p>
            <a:r>
              <a:rPr lang="en-US" dirty="0" smtClean="0">
                <a:latin typeface="Times New Roman" pitchFamily="18" charset="0"/>
                <a:cs typeface="Times New Roman" pitchFamily="18" charset="0"/>
              </a:rPr>
              <a:t>3) “Future of Big Data is very vast”. Comment on this statement.</a:t>
            </a:r>
          </a:p>
          <a:p>
            <a:r>
              <a:rPr lang="en-US" dirty="0" smtClean="0">
                <a:latin typeface="Times New Roman" pitchFamily="18" charset="0"/>
                <a:cs typeface="Times New Roman" pitchFamily="18" charset="0"/>
              </a:rPr>
              <a:t>4) State the importance of 3 Vs of Big Data.</a:t>
            </a:r>
            <a:endParaRPr lang="en-US" dirty="0">
              <a:latin typeface="Times New Roman" pitchFamily="18" charset="0"/>
              <a:cs typeface="Times New Roman" pitchFamily="18" charset="0"/>
            </a:endParaRPr>
          </a:p>
        </p:txBody>
      </p:sp>
      <p:sp>
        <p:nvSpPr>
          <p:cNvPr id="4" name="Title 1"/>
          <p:cNvSpPr>
            <a:spLocks noGrp="1"/>
          </p:cNvSpPr>
          <p:nvPr>
            <p:ph type="title"/>
          </p:nvPr>
        </p:nvSpPr>
        <p:spPr>
          <a:xfrm>
            <a:off x="838200" y="777240"/>
            <a:ext cx="10515600" cy="913448"/>
          </a:xfrm>
          <a:solidFill>
            <a:srgbClr val="C00000"/>
          </a:solidFill>
        </p:spPr>
        <p:txBody>
          <a:bodyPr/>
          <a:lstStyle/>
          <a:p>
            <a:pPr algn="ctr"/>
            <a:r>
              <a:rPr lang="en-US" dirty="0" smtClean="0">
                <a:latin typeface="Times New Roman" pitchFamily="18" charset="0"/>
                <a:cs typeface="Times New Roman" pitchFamily="18" charset="0"/>
              </a:rPr>
              <a:t>FAQs</a:t>
            </a:r>
            <a:endParaRPr lang="en-IN" dirty="0">
              <a:latin typeface="Times New Roman" pitchFamily="18" charset="0"/>
              <a:cs typeface="Times New Roman" pitchFamily="18" charset="0"/>
            </a:endParaRPr>
          </a:p>
        </p:txBody>
      </p:sp>
      <p:sp>
        <p:nvSpPr>
          <p:cNvPr id="5" name="Rectangle 4"/>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6"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7"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8" name="Slide Number Placeholder 6"/>
          <p:cNvSpPr>
            <a:spLocks noGrp="1"/>
          </p:cNvSpPr>
          <p:nvPr>
            <p:ph type="sldNum" sz="quarter" idx="4294967295"/>
          </p:nvPr>
        </p:nvSpPr>
        <p:spPr>
          <a:xfrm>
            <a:off x="8737600" y="6356350"/>
            <a:ext cx="2844800" cy="365125"/>
          </a:xfrm>
          <a:prstGeom prst="rect">
            <a:avLst/>
          </a:prstGeom>
        </p:spPr>
        <p:txBody>
          <a:bodyPr lIns="101882" tIns="50941" rIns="101882" bIns="50941"/>
          <a:lstStyle/>
          <a:p>
            <a:pPr>
              <a:defRPr/>
            </a:pPr>
            <a:fld id="{52B1B562-A0BB-4FF1-AF66-AE4960B90CB2}" type="slidenum">
              <a:rPr lang="en-US" smtClean="0"/>
              <a:pPr>
                <a:defRPr/>
              </a:pPr>
              <a:t>39</a:t>
            </a:fld>
            <a:endParaRPr lang="en-US"/>
          </a:p>
        </p:txBody>
      </p:sp>
      <p:sp>
        <p:nvSpPr>
          <p:cNvPr id="9" name="Rectangle 8"/>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0" name="Rectangle 9"/>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1"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39</a:t>
            </a:fld>
            <a:endParaRPr lang="en-US" dirty="0"/>
          </a:p>
        </p:txBody>
      </p:sp>
      <p:sp>
        <p:nvSpPr>
          <p:cNvPr id="12"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13"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4" name="Rectangle 13"/>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5"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919" y="1404257"/>
            <a:ext cx="2547258" cy="953589"/>
          </a:xfrm>
          <a:solidFill>
            <a:srgbClr val="C00000"/>
          </a:solidFill>
        </p:spPr>
        <p:txBody>
          <a:bodyPr>
            <a:normAutofit/>
          </a:bodyPr>
          <a:lstStyle/>
          <a:p>
            <a:r>
              <a:rPr lang="en-US" sz="4900" dirty="0" smtClean="0">
                <a:latin typeface="Times New Roman" pitchFamily="18" charset="0"/>
                <a:cs typeface="Times New Roman" pitchFamily="18" charset="0"/>
              </a:rPr>
              <a:t>Syllabus</a:t>
            </a:r>
            <a:r>
              <a:rPr lang="en-US" dirty="0" smtClean="0"/>
              <a:t> </a:t>
            </a:r>
            <a:endParaRPr lang="en-US" dirty="0"/>
          </a:p>
        </p:txBody>
      </p:sp>
      <p:sp>
        <p:nvSpPr>
          <p:cNvPr id="1025" name="Rectangle 1"/>
          <p:cNvSpPr>
            <a:spLocks noChangeArrowheads="1"/>
          </p:cNvSpPr>
          <p:nvPr/>
        </p:nvSpPr>
        <p:spPr bwMode="auto">
          <a:xfrm>
            <a:off x="816429" y="2758439"/>
            <a:ext cx="10711542" cy="258532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Unit-I</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Introduction</a:t>
            </a: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 Innovation, Inventions And Discovery, Invention - Necessity Examples, Inventions Of the Past And Present, Innovation - Definition, Need For Innovation, Comparison Of Innovations And Inventions.[3 hours]</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Classification of Innovation -</a:t>
            </a: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Based On</a:t>
            </a:r>
            <a:r>
              <a:rPr kumimoji="0" lang="en-US"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Category - Product Innovation, Process Innovation, Service Innovation, Marketing Innovation, Organizational Innovation, Based On Overall Global Needs - Technological Innovation, Social Innovation, Based On The Degree Of Novelty - Incremental Innovations, Radical Innovations, Systemic / Systematic Innovations.[4 hours] </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Need For Innovation</a:t>
            </a: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 Business needs, social needs, Technological, Scientific and other needs. [3 hours]</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4"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5"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6" name="Slide Number Placeholder 6"/>
          <p:cNvSpPr>
            <a:spLocks noGrp="1"/>
          </p:cNvSpPr>
          <p:nvPr>
            <p:ph type="sldNum" sz="quarter" idx="4294967295"/>
          </p:nvPr>
        </p:nvSpPr>
        <p:spPr>
          <a:xfrm>
            <a:off x="8737600" y="6356350"/>
            <a:ext cx="2844800" cy="365125"/>
          </a:xfrm>
          <a:prstGeom prst="rect">
            <a:avLst/>
          </a:prstGeom>
        </p:spPr>
        <p:txBody>
          <a:bodyPr lIns="101882" tIns="50941" rIns="101882" bIns="50941"/>
          <a:lstStyle/>
          <a:p>
            <a:pPr>
              <a:defRPr/>
            </a:pPr>
            <a:fld id="{52B1B562-A0BB-4FF1-AF66-AE4960B90CB2}" type="slidenum">
              <a:rPr lang="en-US" smtClean="0"/>
              <a:pPr>
                <a:defRPr/>
              </a:pPr>
              <a:t>4</a:t>
            </a:fld>
            <a:endParaRPr lang="en-US"/>
          </a:p>
        </p:txBody>
      </p:sp>
      <p:sp>
        <p:nvSpPr>
          <p:cNvPr id="7" name="Rectangle 6"/>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8" name="Rectangle 7"/>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9"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4</a:t>
            </a:fld>
            <a:endParaRPr lang="en-US" dirty="0"/>
          </a:p>
        </p:txBody>
      </p:sp>
      <p:sp>
        <p:nvSpPr>
          <p:cNvPr id="10"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11"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2" name="Rectangle 11"/>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3"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4274" y="365125"/>
            <a:ext cx="6583680" cy="849721"/>
          </a:xfrm>
          <a:solidFill>
            <a:srgbClr val="C00000"/>
          </a:solidFill>
        </p:spPr>
        <p:txBody>
          <a:bodyPr/>
          <a:lstStyle/>
          <a:p>
            <a:pPr algn="ctr"/>
            <a:r>
              <a:rPr lang="en-US" dirty="0" smtClean="0">
                <a:latin typeface="Times New Roman" pitchFamily="18" charset="0"/>
                <a:cs typeface="Times New Roman" pitchFamily="18" charset="0"/>
              </a:rPr>
              <a:t>References</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a:xfrm>
            <a:off x="886326" y="1617078"/>
            <a:ext cx="10515600" cy="4351338"/>
          </a:xfrm>
        </p:spPr>
        <p:txBody>
          <a:bodyPr>
            <a:normAutofit fontScale="77500" lnSpcReduction="20000"/>
          </a:bodyPr>
          <a:lstStyle/>
          <a:p>
            <a:pPr marL="0" indent="0">
              <a:buNone/>
            </a:pPr>
            <a:r>
              <a:rPr lang="en-US" dirty="0">
                <a:latin typeface="Times New Roman" pitchFamily="18" charset="0"/>
                <a:cs typeface="Times New Roman" pitchFamily="18" charset="0"/>
              </a:rPr>
              <a:t>[1]. http://www.myassignmenthelp.net/big-data-analytics-and-hadoop</a:t>
            </a:r>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a:t>
            </a:r>
            <a:r>
              <a:rPr lang="en-US" dirty="0">
                <a:latin typeface="Times New Roman" pitchFamily="18" charset="0"/>
                <a:cs typeface="Times New Roman" pitchFamily="18" charset="0"/>
              </a:rPr>
              <a:t>2]. https://www.whishworks.com/blog/big-data/understanding-the-3-vs-of-big-data-volume-velocity-and-variety</a:t>
            </a:r>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[3]</a:t>
            </a:r>
            <a:r>
              <a:rPr lang="en-IN" dirty="0">
                <a:latin typeface="Times New Roman" pitchFamily="18" charset="0"/>
                <a:cs typeface="Times New Roman" pitchFamily="18" charset="0"/>
              </a:rPr>
              <a:t> http://www.ibmbigdatahub.com/infographic/four-vs-big-data</a:t>
            </a:r>
            <a:endParaRPr lang="en-IN"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a:t>
            </a:r>
            <a:r>
              <a:rPr lang="en-US" dirty="0">
                <a:latin typeface="Times New Roman" pitchFamily="18" charset="0"/>
                <a:cs typeface="Times New Roman" pitchFamily="18" charset="0"/>
              </a:rPr>
              <a:t>4] http://informationcatalyst.com/vision-experience/big-data-value/</a:t>
            </a:r>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a:t>
            </a:r>
            <a:r>
              <a:rPr lang="en-US" dirty="0">
                <a:latin typeface="Times New Roman" pitchFamily="18" charset="0"/>
                <a:cs typeface="Times New Roman" pitchFamily="18" charset="0"/>
              </a:rPr>
              <a:t>5] https://www.gartner.com/smarterwithgartner/six-best-practices-for-real-time-analytics/</a:t>
            </a:r>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a:t>
            </a:r>
            <a:r>
              <a:rPr lang="en-US" dirty="0">
                <a:latin typeface="Times New Roman" pitchFamily="18" charset="0"/>
                <a:cs typeface="Times New Roman" pitchFamily="18" charset="0"/>
              </a:rPr>
              <a:t>6] http://informationcatalyst.com/vision-experience/big-data-value/</a:t>
            </a:r>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a:t>
            </a:r>
            <a:r>
              <a:rPr lang="en-US" dirty="0">
                <a:latin typeface="Times New Roman" pitchFamily="18" charset="0"/>
                <a:cs typeface="Times New Roman" pitchFamily="18" charset="0"/>
              </a:rPr>
              <a:t>7] https://www.bloomberg.com/view/articles/2018-01-05/big-data-works-only-for-those-who-hype-it</a:t>
            </a:r>
            <a:endParaRPr lang="en-IN" dirty="0" smtClean="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[8] https://www.slideshare.net/markogrobelnik/big-data-tutorial-marko-grobelnik-25-may-2012</a:t>
            </a:r>
            <a:endParaRPr lang="en-US" dirty="0" smtClean="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[9] http://www.mdpi.com/1424-8220/16/10/1706</a:t>
            </a:r>
            <a:endParaRPr lang="en-US" dirty="0" smtClean="0">
              <a:latin typeface="Times New Roman" pitchFamily="18" charset="0"/>
              <a:cs typeface="Times New Roman" pitchFamily="18" charset="0"/>
            </a:endParaRPr>
          </a:p>
        </p:txBody>
      </p:sp>
      <p:sp>
        <p:nvSpPr>
          <p:cNvPr id="4" name="Rectangle 3"/>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5"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6"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7" name="Slide Number Placeholder 6"/>
          <p:cNvSpPr>
            <a:spLocks noGrp="1"/>
          </p:cNvSpPr>
          <p:nvPr>
            <p:ph type="sldNum" sz="quarter" idx="4294967295"/>
          </p:nvPr>
        </p:nvSpPr>
        <p:spPr>
          <a:xfrm>
            <a:off x="8737600" y="6356350"/>
            <a:ext cx="2844800" cy="365125"/>
          </a:xfrm>
          <a:prstGeom prst="rect">
            <a:avLst/>
          </a:prstGeom>
        </p:spPr>
        <p:txBody>
          <a:bodyPr lIns="101882" tIns="50941" rIns="101882" bIns="50941"/>
          <a:lstStyle/>
          <a:p>
            <a:pPr>
              <a:defRPr/>
            </a:pPr>
            <a:fld id="{52B1B562-A0BB-4FF1-AF66-AE4960B90CB2}" type="slidenum">
              <a:rPr lang="en-US" smtClean="0"/>
              <a:pPr>
                <a:defRPr/>
              </a:pPr>
              <a:t>40</a:t>
            </a:fld>
            <a:endParaRPr lang="en-US"/>
          </a:p>
        </p:txBody>
      </p:sp>
      <p:sp>
        <p:nvSpPr>
          <p:cNvPr id="8" name="Rectangle 7"/>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9" name="Rectangle 8"/>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0"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40</a:t>
            </a:fld>
            <a:endParaRPr lang="en-US" dirty="0"/>
          </a:p>
        </p:txBody>
      </p:sp>
      <p:sp>
        <p:nvSpPr>
          <p:cNvPr id="11"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12"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3" name="Rectangle 12"/>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4"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 xmlns:p14="http://schemas.microsoft.com/office/powerpoint/2010/main" val="42812780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17617"/>
            <a:ext cx="2547258" cy="953589"/>
          </a:xfrm>
          <a:solidFill>
            <a:srgbClr val="C00000"/>
          </a:solidFill>
        </p:spPr>
        <p:txBody>
          <a:bodyPr>
            <a:normAutofit/>
          </a:bodyPr>
          <a:lstStyle/>
          <a:p>
            <a:r>
              <a:rPr lang="en-US" sz="4900" dirty="0" smtClean="0">
                <a:latin typeface="Times New Roman" pitchFamily="18" charset="0"/>
                <a:cs typeface="Times New Roman" pitchFamily="18" charset="0"/>
              </a:rPr>
              <a:t>Syllabus</a:t>
            </a:r>
            <a:r>
              <a:rPr lang="en-US" dirty="0" smtClean="0"/>
              <a:t> </a:t>
            </a:r>
            <a:endParaRPr lang="en-US" dirty="0"/>
          </a:p>
        </p:txBody>
      </p:sp>
      <p:sp>
        <p:nvSpPr>
          <p:cNvPr id="1025" name="Rectangle 1"/>
          <p:cNvSpPr>
            <a:spLocks noChangeArrowheads="1"/>
          </p:cNvSpPr>
          <p:nvPr/>
        </p:nvSpPr>
        <p:spPr bwMode="auto">
          <a:xfrm>
            <a:off x="873033" y="2788919"/>
            <a:ext cx="9731829" cy="28623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endParaRPr>
          </a:p>
          <a:p>
            <a:pPr algn="just"/>
            <a:r>
              <a:rPr lang="en-IN" b="1" dirty="0" smtClean="0">
                <a:latin typeface="Times New Roman" pitchFamily="18" charset="0"/>
                <a:cs typeface="Times New Roman" pitchFamily="18" charset="0"/>
              </a:rPr>
              <a:t>Unit-II</a:t>
            </a:r>
            <a:endParaRPr lang="en-US" dirty="0" smtClean="0">
              <a:latin typeface="Times New Roman" pitchFamily="18" charset="0"/>
              <a:cs typeface="Times New Roman" pitchFamily="18" charset="0"/>
            </a:endParaRPr>
          </a:p>
          <a:p>
            <a:pPr algn="just"/>
            <a:r>
              <a:rPr lang="en-IN" b="1" dirty="0" smtClean="0">
                <a:latin typeface="Times New Roman" pitchFamily="18" charset="0"/>
                <a:cs typeface="Times New Roman" pitchFamily="18" charset="0"/>
              </a:rPr>
              <a:t>Stages to implement the innovation </a:t>
            </a:r>
            <a:r>
              <a:rPr lang="en-IN" dirty="0" smtClean="0">
                <a:latin typeface="Times New Roman" pitchFamily="18" charset="0"/>
                <a:cs typeface="Times New Roman" pitchFamily="18" charset="0"/>
              </a:rPr>
              <a:t>- Concept building, idea generation, product screening, concept testing, market survey, prototyping, test marketing, Commercialisation.[4 hours]</a:t>
            </a:r>
            <a:endParaRPr lang="en-US" dirty="0" smtClean="0">
              <a:latin typeface="Times New Roman" pitchFamily="18" charset="0"/>
              <a:cs typeface="Times New Roman" pitchFamily="18" charset="0"/>
            </a:endParaRPr>
          </a:p>
          <a:p>
            <a:pPr algn="just"/>
            <a:r>
              <a:rPr lang="en-IN" b="1" dirty="0" smtClean="0">
                <a:latin typeface="Times New Roman" pitchFamily="18" charset="0"/>
                <a:cs typeface="Times New Roman" pitchFamily="18" charset="0"/>
              </a:rPr>
              <a:t>Safeguarding Innovation</a:t>
            </a:r>
            <a:r>
              <a:rPr lang="en-IN" dirty="0" smtClean="0">
                <a:latin typeface="Times New Roman" pitchFamily="18" charset="0"/>
                <a:cs typeface="Times New Roman" pitchFamily="18" charset="0"/>
              </a:rPr>
              <a:t> - Methods of protection, copy right, trademarks, Intellectual Property Rights (IPR). Method of Protection, Procedure for IPR. [4 hours ]</a:t>
            </a:r>
            <a:endParaRPr lang="en-US" dirty="0" smtClean="0">
              <a:latin typeface="Times New Roman" pitchFamily="18" charset="0"/>
              <a:cs typeface="Times New Roman" pitchFamily="18" charset="0"/>
            </a:endParaRPr>
          </a:p>
          <a:p>
            <a:pPr algn="just"/>
            <a:r>
              <a:rPr lang="en-IN" b="1" dirty="0" smtClean="0">
                <a:latin typeface="Times New Roman" pitchFamily="18" charset="0"/>
                <a:cs typeface="Times New Roman" pitchFamily="18" charset="0"/>
              </a:rPr>
              <a:t>Case Studies: </a:t>
            </a:r>
            <a:r>
              <a:rPr lang="en-IN" dirty="0" smtClean="0">
                <a:latin typeface="Times New Roman" pitchFamily="18" charset="0"/>
                <a:cs typeface="Times New Roman" pitchFamily="18" charset="0"/>
              </a:rPr>
              <a:t>Various case studies of the innovations in the field of Computer Science and Engineering in the past years.[2 hours]</a:t>
            </a:r>
            <a:endParaRPr lang="en-US" dirty="0" smtClean="0">
              <a:latin typeface="Times New Roman" pitchFamily="18" charset="0"/>
              <a:cs typeface="Times New Roman" pitchFamily="18" charset="0"/>
            </a:endParaRPr>
          </a:p>
          <a:p>
            <a:r>
              <a:rPr lang="en-IN" dirty="0" smtClean="0"/>
              <a:t> </a:t>
            </a:r>
            <a:endParaRPr lang="en-US" dirty="0" smtClean="0"/>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4"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5"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6" name="Slide Number Placeholder 6"/>
          <p:cNvSpPr>
            <a:spLocks noGrp="1"/>
          </p:cNvSpPr>
          <p:nvPr>
            <p:ph type="sldNum" sz="quarter" idx="4294967295"/>
          </p:nvPr>
        </p:nvSpPr>
        <p:spPr>
          <a:xfrm>
            <a:off x="8737600" y="6356350"/>
            <a:ext cx="2844800" cy="365125"/>
          </a:xfrm>
          <a:prstGeom prst="rect">
            <a:avLst/>
          </a:prstGeom>
        </p:spPr>
        <p:txBody>
          <a:bodyPr lIns="101882" tIns="50941" rIns="101882" bIns="50941"/>
          <a:lstStyle/>
          <a:p>
            <a:pPr>
              <a:defRPr/>
            </a:pPr>
            <a:fld id="{52B1B562-A0BB-4FF1-AF66-AE4960B90CB2}" type="slidenum">
              <a:rPr lang="en-US" smtClean="0"/>
              <a:pPr>
                <a:defRPr/>
              </a:pPr>
              <a:t>5</a:t>
            </a:fld>
            <a:endParaRPr lang="en-US"/>
          </a:p>
        </p:txBody>
      </p:sp>
      <p:sp>
        <p:nvSpPr>
          <p:cNvPr id="7" name="Rectangle 6"/>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8" name="Rectangle 7"/>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9"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5</a:t>
            </a:fld>
            <a:endParaRPr lang="en-US" dirty="0"/>
          </a:p>
        </p:txBody>
      </p:sp>
      <p:sp>
        <p:nvSpPr>
          <p:cNvPr id="10"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11"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2" name="Rectangle 11"/>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3"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9348" y="1097279"/>
            <a:ext cx="2547258" cy="953589"/>
          </a:xfrm>
          <a:solidFill>
            <a:srgbClr val="C00000"/>
          </a:solidFill>
        </p:spPr>
        <p:txBody>
          <a:bodyPr>
            <a:normAutofit/>
          </a:bodyPr>
          <a:lstStyle/>
          <a:p>
            <a:r>
              <a:rPr lang="en-US" sz="4900" dirty="0" smtClean="0">
                <a:latin typeface="Times New Roman" pitchFamily="18" charset="0"/>
                <a:cs typeface="Times New Roman" pitchFamily="18" charset="0"/>
              </a:rPr>
              <a:t>Syllabus</a:t>
            </a:r>
            <a:r>
              <a:rPr lang="en-US" dirty="0" smtClean="0"/>
              <a:t> </a:t>
            </a:r>
            <a:endParaRPr lang="en-US" dirty="0"/>
          </a:p>
        </p:txBody>
      </p:sp>
      <p:sp>
        <p:nvSpPr>
          <p:cNvPr id="65537" name="Rectangle 1"/>
          <p:cNvSpPr>
            <a:spLocks noChangeArrowheads="1"/>
          </p:cNvSpPr>
          <p:nvPr/>
        </p:nvSpPr>
        <p:spPr bwMode="auto">
          <a:xfrm>
            <a:off x="1254034" y="2181497"/>
            <a:ext cx="9731829" cy="17543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Unit-III</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New Trends in the field of C.S.E/ I.T :</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Cloud Computing </a:t>
            </a: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Introduction, Characteristics, Service Models, Benefits, application. [3 hours]</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Big Data</a:t>
            </a: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 Introduction, characteristics, 3V’s, Tools &amp; Techniques, applications. [3 hours]</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Machine Learning</a:t>
            </a: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Introduction, characteristics, Learning Process, Categories, application areas. [4 hours]</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4"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5"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6" name="Slide Number Placeholder 6"/>
          <p:cNvSpPr>
            <a:spLocks noGrp="1"/>
          </p:cNvSpPr>
          <p:nvPr>
            <p:ph type="sldNum" sz="quarter" idx="4294967295"/>
          </p:nvPr>
        </p:nvSpPr>
        <p:spPr>
          <a:xfrm>
            <a:off x="8737600" y="6356350"/>
            <a:ext cx="2844800" cy="365125"/>
          </a:xfrm>
          <a:prstGeom prst="rect">
            <a:avLst/>
          </a:prstGeom>
        </p:spPr>
        <p:txBody>
          <a:bodyPr lIns="101882" tIns="50941" rIns="101882" bIns="50941"/>
          <a:lstStyle/>
          <a:p>
            <a:pPr>
              <a:defRPr/>
            </a:pPr>
            <a:fld id="{52B1B562-A0BB-4FF1-AF66-AE4960B90CB2}" type="slidenum">
              <a:rPr lang="en-US" smtClean="0"/>
              <a:pPr>
                <a:defRPr/>
              </a:pPr>
              <a:t>6</a:t>
            </a:fld>
            <a:endParaRPr lang="en-US"/>
          </a:p>
        </p:txBody>
      </p:sp>
      <p:sp>
        <p:nvSpPr>
          <p:cNvPr id="7" name="Rectangle 6"/>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8" name="Rectangle 7"/>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9"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6</a:t>
            </a:fld>
            <a:endParaRPr lang="en-US" dirty="0"/>
          </a:p>
        </p:txBody>
      </p:sp>
      <p:sp>
        <p:nvSpPr>
          <p:cNvPr id="10"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11"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2" name="Rectangle 11"/>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3"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8719" y="1370965"/>
            <a:ext cx="5290457" cy="1325563"/>
          </a:xfrm>
          <a:solidFill>
            <a:srgbClr val="C00000"/>
          </a:solidFill>
        </p:spPr>
        <p:txBody>
          <a:bodyPr/>
          <a:lstStyle/>
          <a:p>
            <a:r>
              <a:rPr lang="en-US" dirty="0" smtClean="0">
                <a:latin typeface="Times New Roman" pitchFamily="18" charset="0"/>
                <a:cs typeface="Times New Roman" pitchFamily="18" charset="0"/>
              </a:rPr>
              <a:t>Recommended books</a:t>
            </a:r>
            <a:endParaRPr lang="en-US" dirty="0">
              <a:latin typeface="Times New Roman" pitchFamily="18" charset="0"/>
              <a:cs typeface="Times New Roman" pitchFamily="18" charset="0"/>
            </a:endParaRPr>
          </a:p>
        </p:txBody>
      </p:sp>
      <p:sp>
        <p:nvSpPr>
          <p:cNvPr id="3" name="Rectangle 2"/>
          <p:cNvSpPr/>
          <p:nvPr/>
        </p:nvSpPr>
        <p:spPr>
          <a:xfrm>
            <a:off x="1101633" y="3202467"/>
            <a:ext cx="9492343" cy="1754326"/>
          </a:xfrm>
          <a:prstGeom prst="rect">
            <a:avLst/>
          </a:prstGeom>
        </p:spPr>
        <p:txBody>
          <a:bodyPr wrap="square">
            <a:spAutoFit/>
          </a:bodyPr>
          <a:lstStyle/>
          <a:p>
            <a:pPr algn="just"/>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1. An Engineer's Guide to Invention and </a:t>
            </a:r>
            <a:r>
              <a:rPr lang="en-US" sz="2400" dirty="0" err="1" smtClean="0">
                <a:latin typeface="Times New Roman" pitchFamily="18" charset="0"/>
                <a:cs typeface="Times New Roman" pitchFamily="18" charset="0"/>
              </a:rPr>
              <a:t>Innovation,Cawas</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Phiroze</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Nazir</a:t>
            </a: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2. Creative Development: Transforming Education Through Design Thinking, Innovation, and Invention , Robert Kelly</a:t>
            </a:r>
          </a:p>
          <a:p>
            <a:endParaRPr lang="en-US" dirty="0"/>
          </a:p>
        </p:txBody>
      </p:sp>
      <p:sp>
        <p:nvSpPr>
          <p:cNvPr id="4"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5"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6" name="Slide Number Placeholder 6"/>
          <p:cNvSpPr>
            <a:spLocks noGrp="1"/>
          </p:cNvSpPr>
          <p:nvPr>
            <p:ph type="sldNum" sz="quarter" idx="4294967295"/>
          </p:nvPr>
        </p:nvSpPr>
        <p:spPr>
          <a:xfrm>
            <a:off x="8737600" y="6356350"/>
            <a:ext cx="2844800" cy="365125"/>
          </a:xfrm>
          <a:prstGeom prst="rect">
            <a:avLst/>
          </a:prstGeom>
        </p:spPr>
        <p:txBody>
          <a:bodyPr lIns="101882" tIns="50941" rIns="101882" bIns="50941"/>
          <a:lstStyle/>
          <a:p>
            <a:pPr>
              <a:defRPr/>
            </a:pPr>
            <a:fld id="{52B1B562-A0BB-4FF1-AF66-AE4960B90CB2}" type="slidenum">
              <a:rPr lang="en-US" smtClean="0"/>
              <a:pPr>
                <a:defRPr/>
              </a:pPr>
              <a:t>7</a:t>
            </a:fld>
            <a:endParaRPr lang="en-US"/>
          </a:p>
        </p:txBody>
      </p:sp>
      <p:sp>
        <p:nvSpPr>
          <p:cNvPr id="7" name="Rectangle 6"/>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8" name="Rectangle 7"/>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9"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7</a:t>
            </a:fld>
            <a:endParaRPr lang="en-US" dirty="0"/>
          </a:p>
        </p:txBody>
      </p:sp>
      <p:sp>
        <p:nvSpPr>
          <p:cNvPr id="10"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11"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2" name="Rectangle 11"/>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3"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1211" y="548640"/>
            <a:ext cx="6688184" cy="836023"/>
          </a:xfrm>
          <a:solidFill>
            <a:srgbClr val="C00000"/>
          </a:solidFill>
        </p:spPr>
        <p:txBody>
          <a:bodyPr/>
          <a:lstStyle/>
          <a:p>
            <a:pPr algn="ctr"/>
            <a:r>
              <a:rPr lang="en-US" b="1" dirty="0" smtClean="0"/>
              <a:t>Applications </a:t>
            </a:r>
            <a:endParaRPr lang="en-US" b="1" dirty="0"/>
          </a:p>
        </p:txBody>
      </p:sp>
      <p:sp>
        <p:nvSpPr>
          <p:cNvPr id="3" name="Content Placeholder 2"/>
          <p:cNvSpPr>
            <a:spLocks noGrp="1"/>
          </p:cNvSpPr>
          <p:nvPr>
            <p:ph idx="1"/>
          </p:nvPr>
        </p:nvSpPr>
        <p:spPr/>
        <p:txBody>
          <a:bodyPr/>
          <a:lstStyle/>
          <a:p>
            <a:pPr marL="514350" indent="-514350" algn="just">
              <a:buAutoNum type="arabicPeriod"/>
            </a:pPr>
            <a:r>
              <a:rPr lang="en-US" dirty="0" smtClean="0">
                <a:latin typeface="Times New Roman" pitchFamily="18" charset="0"/>
                <a:cs typeface="Times New Roman" pitchFamily="18" charset="0"/>
              </a:rPr>
              <a:t>Invention leads to development of new products.</a:t>
            </a:r>
          </a:p>
          <a:p>
            <a:pPr marL="514350" indent="-514350" algn="just">
              <a:buAutoNum type="arabicPeriod"/>
            </a:pPr>
            <a:r>
              <a:rPr lang="en-US" dirty="0" smtClean="0">
                <a:latin typeface="Times New Roman" pitchFamily="18" charset="0"/>
                <a:cs typeface="Times New Roman" pitchFamily="18" charset="0"/>
              </a:rPr>
              <a:t>Innovation is applied to improve existing products/services.</a:t>
            </a:r>
          </a:p>
          <a:p>
            <a:pPr marL="514350" indent="-514350" algn="just">
              <a:buAutoNum type="arabicPeriod"/>
            </a:pPr>
            <a:r>
              <a:rPr lang="en-US" dirty="0" smtClean="0">
                <a:latin typeface="Times New Roman" pitchFamily="18" charset="0"/>
                <a:cs typeface="Times New Roman" pitchFamily="18" charset="0"/>
              </a:rPr>
              <a:t>Innovation meets new requirements, unarticulated needs, or existing market needs.</a:t>
            </a:r>
          </a:p>
          <a:p>
            <a:endParaRPr lang="en-US" dirty="0">
              <a:latin typeface="Times New Roman" pitchFamily="18" charset="0"/>
              <a:cs typeface="Times New Roman" pitchFamily="18" charset="0"/>
            </a:endParaRPr>
          </a:p>
        </p:txBody>
      </p:sp>
      <p:sp>
        <p:nvSpPr>
          <p:cNvPr id="4" name="Rectangle 3"/>
          <p:cNvSpPr/>
          <p:nvPr/>
        </p:nvSpPr>
        <p:spPr>
          <a:xfrm>
            <a:off x="13063"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960" y="365760"/>
            <a:ext cx="8244840" cy="1143001"/>
          </a:xfrm>
          <a:solidFill>
            <a:srgbClr val="C00000"/>
          </a:solidFill>
        </p:spPr>
        <p:txBody>
          <a:bodyPr>
            <a:normAutofit fontScale="90000"/>
          </a:bodyPr>
          <a:lstStyle/>
          <a:p>
            <a:pPr algn="ctr"/>
            <a:r>
              <a:rPr lang="en-US" b="1" dirty="0" smtClean="0">
                <a:latin typeface="Times New Roman" panose="02020603050405020304" pitchFamily="18" charset="0"/>
                <a:cs typeface="Times New Roman" panose="02020603050405020304" pitchFamily="18" charset="0"/>
              </a:rPr>
              <a:t>Learning Objectives</a:t>
            </a:r>
            <a:r>
              <a:rPr lang="en-US" dirty="0"/>
              <a:t/>
            </a:r>
            <a:br>
              <a:rPr lang="en-US" dirty="0"/>
            </a:br>
            <a:endParaRPr lang="en-US" dirty="0"/>
          </a:p>
        </p:txBody>
      </p:sp>
      <p:sp>
        <p:nvSpPr>
          <p:cNvPr id="3" name="Content Placeholder 2"/>
          <p:cNvSpPr>
            <a:spLocks noGrp="1"/>
          </p:cNvSpPr>
          <p:nvPr>
            <p:ph idx="1"/>
          </p:nvPr>
        </p:nvSpPr>
        <p:spPr/>
        <p:txBody>
          <a:bodyPr/>
          <a:lstStyle/>
          <a:p>
            <a:pPr marL="0" indent="0">
              <a:buNone/>
            </a:pPr>
            <a:endParaRPr lang="en-US" dirty="0"/>
          </a:p>
          <a:p>
            <a:r>
              <a:rPr lang="en-US" b="1" dirty="0" smtClean="0">
                <a:latin typeface="Times New Roman" panose="02020603050405020304" pitchFamily="18" charset="0"/>
                <a:ea typeface="Calibri" panose="020F0502020204030204" pitchFamily="34" charset="0"/>
                <a:cs typeface="Times New Roman" panose="02020603050405020304" pitchFamily="18" charset="0"/>
              </a:rPr>
              <a:t>Analyze about the new technology Big data tools , techniques, applications.</a:t>
            </a:r>
            <a:endParaRPr lang="en-US" dirty="0"/>
          </a:p>
          <a:p>
            <a:pPr marL="0" indent="0">
              <a:buNone/>
            </a:pPr>
            <a:endParaRPr lang="en-US" dirty="0"/>
          </a:p>
        </p:txBody>
      </p:sp>
      <p:sp>
        <p:nvSpPr>
          <p:cNvPr id="4" name="Rectangle 3"/>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5" name="Date Placeholder 4"/>
          <p:cNvSpPr>
            <a:spLocks noGrp="1"/>
          </p:cNvSpPr>
          <p:nvPr>
            <p:ph type="dt" sz="quarter" idx="4294967295"/>
          </p:nvPr>
        </p:nvSpPr>
        <p:spPr>
          <a:xfrm>
            <a:off x="609600" y="6356350"/>
            <a:ext cx="2844800" cy="365125"/>
          </a:xfrm>
          <a:prstGeom prst="rect">
            <a:avLst/>
          </a:prstGeom>
        </p:spPr>
        <p:txBody>
          <a:bodyPr lIns="101882" tIns="50941" rIns="101882" bIns="50941"/>
          <a:lstStyle/>
          <a:p>
            <a:pPr>
              <a:defRPr/>
            </a:pPr>
            <a:fld id="{7C94018A-60AA-48AB-B44A-CE7CC860027C}" type="datetime1">
              <a:rPr lang="en-US"/>
              <a:pPr>
                <a:defRPr/>
              </a:pPr>
              <a:t>10/26/2018</a:t>
            </a:fld>
            <a:endParaRPr lang="en-US" dirty="0"/>
          </a:p>
        </p:txBody>
      </p:sp>
      <p:sp>
        <p:nvSpPr>
          <p:cNvPr id="6" name="Footer Placeholder 5"/>
          <p:cNvSpPr>
            <a:spLocks noGrp="1"/>
          </p:cNvSpPr>
          <p:nvPr>
            <p:ph type="ftr" sz="quarter" idx="4294967295"/>
          </p:nvPr>
        </p:nvSpPr>
        <p:spPr bwMode="auto">
          <a:xfrm>
            <a:off x="4165600" y="6356350"/>
            <a:ext cx="3860800" cy="365125"/>
          </a:xfrm>
          <a:prstGeom prst="rect">
            <a:avLst/>
          </a:prstGeom>
          <a:noFill/>
          <a:ln>
            <a:miter lim="800000"/>
            <a:headEnd/>
            <a:tailEnd/>
          </a:ln>
        </p:spPr>
        <p:txBody>
          <a:bodyPr wrap="square" lIns="101882" tIns="50941" rIns="101882" bIns="50941" numCol="1" anchorCtr="0" compatLnSpc="1">
            <a:prstTxWarp prst="textNoShape">
              <a:avLst/>
            </a:prstTxWarp>
          </a:bodyPr>
          <a:lstStyle/>
          <a:p>
            <a:pPr algn="l"/>
            <a:r>
              <a:rPr lang="en-US" sz="2000" dirty="0" smtClean="0">
                <a:solidFill>
                  <a:srgbClr val="FFFFFF"/>
                </a:solidFill>
              </a:rPr>
              <a:t>www. </a:t>
            </a:r>
            <a:r>
              <a:rPr lang="en-US" sz="2000" dirty="0" err="1" smtClean="0">
                <a:solidFill>
                  <a:srgbClr val="FFFFFF"/>
                </a:solidFill>
              </a:rPr>
              <a:t>cuchd.in</a:t>
            </a:r>
            <a:r>
              <a:rPr lang="en-US" sz="2000" dirty="0" smtClean="0">
                <a:solidFill>
                  <a:srgbClr val="FFFFFF"/>
                </a:solidFill>
              </a:rPr>
              <a:t>                                                                                       Campus : </a:t>
            </a:r>
            <a:r>
              <a:rPr lang="en-US" sz="2000" dirty="0" err="1" smtClean="0">
                <a:solidFill>
                  <a:srgbClr val="FFFFFF"/>
                </a:solidFill>
              </a:rPr>
              <a:t>Gharaun</a:t>
            </a:r>
            <a:r>
              <a:rPr lang="en-US" sz="2000" dirty="0" smtClean="0">
                <a:solidFill>
                  <a:srgbClr val="FFFFFF"/>
                </a:solidFill>
              </a:rPr>
              <a:t>, </a:t>
            </a:r>
            <a:r>
              <a:rPr lang="en-US" sz="2000" dirty="0" err="1" smtClean="0">
                <a:solidFill>
                  <a:srgbClr val="FFFFFF"/>
                </a:solidFill>
              </a:rPr>
              <a:t>Mohali</a:t>
            </a:r>
            <a:endParaRPr lang="en-US" sz="2000" dirty="0" smtClean="0">
              <a:solidFill>
                <a:srgbClr val="FFFFFF"/>
              </a:solidFill>
            </a:endParaRPr>
          </a:p>
        </p:txBody>
      </p:sp>
      <p:sp>
        <p:nvSpPr>
          <p:cNvPr id="7" name="Slide Number Placeholder 6"/>
          <p:cNvSpPr>
            <a:spLocks noGrp="1"/>
          </p:cNvSpPr>
          <p:nvPr>
            <p:ph type="sldNum" sz="quarter" idx="4294967295"/>
          </p:nvPr>
        </p:nvSpPr>
        <p:spPr>
          <a:xfrm>
            <a:off x="8737600" y="6356350"/>
            <a:ext cx="2844800" cy="365125"/>
          </a:xfrm>
          <a:prstGeom prst="rect">
            <a:avLst/>
          </a:prstGeom>
        </p:spPr>
        <p:txBody>
          <a:bodyPr lIns="101882" tIns="50941" rIns="101882" bIns="50941"/>
          <a:lstStyle/>
          <a:p>
            <a:pPr>
              <a:defRPr/>
            </a:pPr>
            <a:fld id="{52B1B562-A0BB-4FF1-AF66-AE4960B90CB2}" type="slidenum">
              <a:rPr lang="en-US" smtClean="0"/>
              <a:pPr>
                <a:defRPr/>
              </a:pPr>
              <a:t>9</a:t>
            </a:fld>
            <a:endParaRPr lang="en-US"/>
          </a:p>
        </p:txBody>
      </p:sp>
      <p:sp>
        <p:nvSpPr>
          <p:cNvPr id="8" name="Rectangle 7"/>
          <p:cNvSpPr/>
          <p:nvPr/>
        </p:nvSpPr>
        <p:spPr>
          <a:xfrm>
            <a:off x="0" y="65532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9" name="Rectangle 8"/>
          <p:cNvSpPr/>
          <p:nvPr/>
        </p:nvSpPr>
        <p:spPr>
          <a:xfrm>
            <a:off x="0" y="6426200"/>
            <a:ext cx="12192000"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0" name="Slide Number Placeholder 5"/>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9</a:t>
            </a:fld>
            <a:endParaRPr lang="en-US" dirty="0"/>
          </a:p>
        </p:txBody>
      </p:sp>
      <p:sp>
        <p:nvSpPr>
          <p:cNvPr id="11" name="Footer Placeholder 6"/>
          <p:cNvSpPr>
            <a:spLocks noGrp="1"/>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Innovation and Inventions     CST 156                                                                             </a:t>
            </a:r>
            <a:endParaRPr lang="en-US" dirty="0"/>
          </a:p>
        </p:txBody>
      </p:sp>
      <p:sp>
        <p:nvSpPr>
          <p:cNvPr id="12" name="Slide Number Placeholder 6"/>
          <p:cNvSpPr txBox="1">
            <a:spLocks/>
          </p:cNvSpPr>
          <p:nvPr/>
        </p:nvSpPr>
        <p:spPr>
          <a:xfrm>
            <a:off x="8737600" y="6356350"/>
            <a:ext cx="2844800" cy="365125"/>
          </a:xfrm>
          <a:prstGeom prst="rect">
            <a:avLst/>
          </a:prstGeom>
        </p:spPr>
        <p:txBody>
          <a:bodyPr vert="horz" lIns="101882" tIns="50941" rIns="101882" bIns="50941"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B1B562-A0BB-4FF1-AF66-AE4960B90CB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3" name="Rectangle 12"/>
          <p:cNvSpPr/>
          <p:nvPr/>
        </p:nvSpPr>
        <p:spPr>
          <a:xfrm>
            <a:off x="0" y="6477000"/>
            <a:ext cx="12192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defRPr/>
            </a:pPr>
            <a:r>
              <a:rPr lang="en-US" dirty="0">
                <a:solidFill>
                  <a:prstClr val="white"/>
                </a:solidFill>
              </a:rPr>
              <a:t>www. </a:t>
            </a:r>
            <a:r>
              <a:rPr lang="en-US" dirty="0" err="1">
                <a:solidFill>
                  <a:prstClr val="white"/>
                </a:solidFill>
              </a:rPr>
              <a:t>cuchd.in</a:t>
            </a:r>
            <a:r>
              <a:rPr lang="en-US" dirty="0">
                <a:solidFill>
                  <a:prstClr val="white"/>
                </a:solidFill>
              </a:rPr>
              <a:t>                                                                                       </a:t>
            </a:r>
            <a:r>
              <a:rPr lang="en-US" dirty="0" smtClean="0">
                <a:solidFill>
                  <a:prstClr val="white"/>
                </a:solidFill>
              </a:rPr>
              <a:t>                                                       Campus </a:t>
            </a:r>
            <a:r>
              <a:rPr lang="en-US" dirty="0">
                <a:solidFill>
                  <a:prstClr val="white"/>
                </a:solidFill>
              </a:rPr>
              <a:t>: </a:t>
            </a:r>
            <a:r>
              <a:rPr lang="en-US" dirty="0" err="1" smtClean="0">
                <a:solidFill>
                  <a:prstClr val="white"/>
                </a:solidFill>
              </a:rPr>
              <a:t>Gharuan</a:t>
            </a:r>
            <a:r>
              <a:rPr lang="en-US" dirty="0">
                <a:solidFill>
                  <a:prstClr val="white"/>
                </a:solidFill>
              </a:rPr>
              <a:t>, </a:t>
            </a:r>
            <a:r>
              <a:rPr lang="en-US" dirty="0" err="1">
                <a:solidFill>
                  <a:prstClr val="white"/>
                </a:solidFill>
              </a:rPr>
              <a:t>Mohali</a:t>
            </a:r>
            <a:endParaRPr lang="en-US" dirty="0">
              <a:solidFill>
                <a:prstClr val="white"/>
              </a:solidFill>
            </a:endParaRPr>
          </a:p>
        </p:txBody>
      </p:sp>
      <p:sp>
        <p:nvSpPr>
          <p:cNvPr id="14" name="Footer Placeholder 10"/>
          <p:cNvSpPr txBox="1">
            <a:spLocks/>
          </p:cNvSpPr>
          <p:nvPr/>
        </p:nvSpPr>
        <p:spPr>
          <a:xfrm>
            <a:off x="4038600" y="6492875"/>
            <a:ext cx="41148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chemeClr val="bg1"/>
                </a:solidFill>
                <a:effectLst/>
                <a:uLnTx/>
                <a:uFillTx/>
                <a:latin typeface="+mn-lt"/>
                <a:ea typeface="+mn-ea"/>
                <a:cs typeface="+mn-cs"/>
              </a:rPr>
              <a:t>Innovation and Inventions     CST 156                                                                             </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 xmlns:p14="http://schemas.microsoft.com/office/powerpoint/2010/main" val="1702204740"/>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2738</TotalTime>
  <Words>3152</Words>
  <Application>Microsoft Office PowerPoint</Application>
  <PresentationFormat>Custom</PresentationFormat>
  <Paragraphs>578</Paragraphs>
  <Slides>40</Slides>
  <Notes>5</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Theme1</vt:lpstr>
      <vt:lpstr>Artificial Neural Networks - Introduction -</vt:lpstr>
      <vt:lpstr>   Innovations &amp; Inventions in Computer Science &amp; Engineering/ Information Technology CST-156   </vt:lpstr>
      <vt:lpstr>Prerequisite </vt:lpstr>
      <vt:lpstr>Syllabus </vt:lpstr>
      <vt:lpstr>Syllabus </vt:lpstr>
      <vt:lpstr>Syllabus </vt:lpstr>
      <vt:lpstr>Recommended books</vt:lpstr>
      <vt:lpstr>Applications </vt:lpstr>
      <vt:lpstr>Learning Objectives </vt:lpstr>
      <vt:lpstr>Learning Outcomes </vt:lpstr>
      <vt:lpstr>Course Outcomes</vt:lpstr>
      <vt:lpstr>BIG DATA</vt:lpstr>
      <vt:lpstr>Slide 13</vt:lpstr>
      <vt:lpstr>Slide 14</vt:lpstr>
      <vt:lpstr>Slide 15</vt:lpstr>
      <vt:lpstr>Volume (Scale) </vt:lpstr>
      <vt:lpstr>Slide 17</vt:lpstr>
      <vt:lpstr>Slide 18</vt:lpstr>
      <vt:lpstr> The Earth scope</vt:lpstr>
      <vt:lpstr>Variety (Complexity) </vt:lpstr>
      <vt:lpstr>Slide 21</vt:lpstr>
      <vt:lpstr>  Velocity (Speed) </vt:lpstr>
      <vt:lpstr>Real-time/Fast Data</vt:lpstr>
      <vt:lpstr>Slide 24</vt:lpstr>
      <vt:lpstr>Some Make it 4V’s</vt:lpstr>
      <vt:lpstr>Harnessing Big Data</vt:lpstr>
      <vt:lpstr>The Model Has Changed…</vt:lpstr>
      <vt:lpstr>What’s driving Big Data</vt:lpstr>
      <vt:lpstr>Slide 29</vt:lpstr>
      <vt:lpstr>Big Data Technology</vt:lpstr>
      <vt:lpstr>TOOLS</vt:lpstr>
      <vt:lpstr>                       TECHNIQUES</vt:lpstr>
      <vt:lpstr>Slide 33</vt:lpstr>
      <vt:lpstr>Slide 34</vt:lpstr>
      <vt:lpstr>Slide 35</vt:lpstr>
      <vt:lpstr>Slide 36</vt:lpstr>
      <vt:lpstr>Slide 37</vt:lpstr>
      <vt:lpstr>Slide 38</vt:lpstr>
      <vt:lpstr>FAQs</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Invention And Innovation</dc:title>
  <dc:creator>kaur.harjeet3092@gmail.com</dc:creator>
  <cp:lastModifiedBy>Mehak</cp:lastModifiedBy>
  <cp:revision>72</cp:revision>
  <dcterms:created xsi:type="dcterms:W3CDTF">2017-09-03T16:42:30Z</dcterms:created>
  <dcterms:modified xsi:type="dcterms:W3CDTF">2018-10-26T05:26:33Z</dcterms:modified>
</cp:coreProperties>
</file>